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78" r:id="rId4"/>
    <p:sldId id="277" r:id="rId5"/>
    <p:sldId id="276" r:id="rId6"/>
    <p:sldId id="279" r:id="rId7"/>
    <p:sldId id="280" r:id="rId8"/>
    <p:sldId id="282" r:id="rId9"/>
    <p:sldId id="281" r:id="rId10"/>
    <p:sldId id="283" r:id="rId11"/>
    <p:sldId id="284" r:id="rId12"/>
    <p:sldId id="285" r:id="rId13"/>
    <p:sldId id="288" r:id="rId14"/>
    <p:sldId id="287" r:id="rId15"/>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5" autoAdjust="0"/>
    <p:restoredTop sz="94660"/>
  </p:normalViewPr>
  <p:slideViewPr>
    <p:cSldViewPr snapToGrid="0">
      <p:cViewPr>
        <p:scale>
          <a:sx n="70" d="100"/>
          <a:sy n="70" d="100"/>
        </p:scale>
        <p:origin x="-2814" y="-1116"/>
      </p:cViewPr>
      <p:guideLst>
        <p:guide orient="horz" pos="2160"/>
        <p:guide pos="2880"/>
      </p:guideLst>
    </p:cSldViewPr>
  </p:slideViewPr>
  <p:notesTextViewPr>
    <p:cViewPr>
      <p:scale>
        <a:sx n="1" d="1"/>
        <a:sy n="1" d="1"/>
      </p:scale>
      <p:origin x="0" y="0"/>
    </p:cViewPr>
  </p:notesTextViewPr>
  <p:notesViewPr>
    <p:cSldViewPr snapToGrid="0">
      <p:cViewPr varScale="1">
        <p:scale>
          <a:sx n="52" d="100"/>
          <a:sy n="52" d="100"/>
        </p:scale>
        <p:origin x="-2715" y="-66"/>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8A0E357D-FD03-4CD6-BACF-325CD6E6E8B3}" type="datetimeFigureOut">
              <a:rPr lang="fr-FR" smtClean="0"/>
              <a:t>31/01/2020</a:t>
            </a:fld>
            <a:endParaRPr lang="fr-FR"/>
          </a:p>
        </p:txBody>
      </p:sp>
      <p:sp>
        <p:nvSpPr>
          <p:cNvPr id="4" name="Espace réservé du pied de pag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26713C7-0808-41FC-90CA-5E60CD1FE671}" type="slidenum">
              <a:rPr lang="fr-FR" smtClean="0"/>
              <a:t>‹N°›</a:t>
            </a:fld>
            <a:endParaRPr lang="fr-FR"/>
          </a:p>
        </p:txBody>
      </p:sp>
    </p:spTree>
    <p:extLst>
      <p:ext uri="{BB962C8B-B14F-4D97-AF65-F5344CB8AC3E}">
        <p14:creationId xmlns:p14="http://schemas.microsoft.com/office/powerpoint/2010/main" val="2372294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F0170A10-806D-4CC6-A250-B6E048F8C23B}" type="datetimeFigureOut">
              <a:rPr lang="fr-FR" smtClean="0"/>
              <a:t>31/01/2020</a:t>
            </a:fld>
            <a:endParaRPr lang="fr-FR"/>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F854070F-740F-4DFE-A368-B12FED995299}" type="slidenum">
              <a:rPr lang="fr-FR" smtClean="0"/>
              <a:t>‹N°›</a:t>
            </a:fld>
            <a:endParaRPr lang="fr-FR"/>
          </a:p>
        </p:txBody>
      </p:sp>
    </p:spTree>
    <p:extLst>
      <p:ext uri="{BB962C8B-B14F-4D97-AF65-F5344CB8AC3E}">
        <p14:creationId xmlns:p14="http://schemas.microsoft.com/office/powerpoint/2010/main" val="2458106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C438CAC-8ED1-4590-845F-FE6A652A11E5}" type="datetimeFigureOut">
              <a:rPr lang="fr-FR" smtClean="0"/>
              <a:t>31/01/2020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8302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438CAC-8ED1-4590-845F-FE6A652A11E5}" type="datetimeFigureOut">
              <a:rPr lang="fr-FR" smtClean="0"/>
              <a:t>31/01/2020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626846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438CAC-8ED1-4590-845F-FE6A652A11E5}" type="datetimeFigureOut">
              <a:rPr lang="fr-FR" smtClean="0"/>
              <a:t>31/01/2020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23530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438CAC-8ED1-4590-845F-FE6A652A11E5}" type="datetimeFigureOut">
              <a:rPr lang="fr-FR" smtClean="0"/>
              <a:t>31/01/2020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32596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C438CAC-8ED1-4590-845F-FE6A652A11E5}" type="datetimeFigureOut">
              <a:rPr lang="fr-FR" smtClean="0"/>
              <a:t>31/01/2020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251326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C438CAC-8ED1-4590-845F-FE6A652A11E5}" type="datetimeFigureOut">
              <a:rPr lang="fr-FR" smtClean="0"/>
              <a:t>31/01/2020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07350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C438CAC-8ED1-4590-845F-FE6A652A11E5}" type="datetimeFigureOut">
              <a:rPr lang="fr-FR" smtClean="0"/>
              <a:t>31/01/2020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406298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C438CAC-8ED1-4590-845F-FE6A652A11E5}" type="datetimeFigureOut">
              <a:rPr lang="fr-FR" smtClean="0"/>
              <a:t>31/01/2020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050047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38CAC-8ED1-4590-845F-FE6A652A11E5}" type="datetimeFigureOut">
              <a:rPr lang="fr-FR" smtClean="0"/>
              <a:t>31/01/2020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409826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C438CAC-8ED1-4590-845F-FE6A652A11E5}" type="datetimeFigureOut">
              <a:rPr lang="fr-FR" smtClean="0"/>
              <a:t>31/01/2020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345525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C438CAC-8ED1-4590-845F-FE6A652A11E5}" type="datetimeFigureOut">
              <a:rPr lang="fr-FR" smtClean="0"/>
              <a:t>31/01/2020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926484-0890-4681-8898-A10ABCDB03B0}" type="slidenum">
              <a:rPr lang="fr-FR" smtClean="0"/>
              <a:t>‹N°›</a:t>
            </a:fld>
            <a:endParaRPr lang="fr-FR"/>
          </a:p>
        </p:txBody>
      </p:sp>
    </p:spTree>
    <p:extLst>
      <p:ext uri="{BB962C8B-B14F-4D97-AF65-F5344CB8AC3E}">
        <p14:creationId xmlns:p14="http://schemas.microsoft.com/office/powerpoint/2010/main" val="1400800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38CAC-8ED1-4590-845F-FE6A652A11E5}" type="datetimeFigureOut">
              <a:rPr lang="fr-FR" smtClean="0"/>
              <a:t>31/01/2020</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26484-0890-4681-8898-A10ABCDB03B0}" type="slidenum">
              <a:rPr lang="fr-FR" smtClean="0"/>
              <a:t>‹N°›</a:t>
            </a:fld>
            <a:endParaRPr lang="fr-FR"/>
          </a:p>
        </p:txBody>
      </p:sp>
    </p:spTree>
    <p:extLst>
      <p:ext uri="{BB962C8B-B14F-4D97-AF65-F5344CB8AC3E}">
        <p14:creationId xmlns:p14="http://schemas.microsoft.com/office/powerpoint/2010/main" val="3349563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622175" y="1577788"/>
            <a:ext cx="7857067" cy="294778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766235" y="1754824"/>
            <a:ext cx="7611530" cy="1323439"/>
          </a:xfrm>
          <a:prstGeom prst="rect">
            <a:avLst/>
          </a:prstGeom>
          <a:noFill/>
        </p:spPr>
        <p:txBody>
          <a:bodyPr wrap="square" rtlCol="0">
            <a:spAutoFit/>
          </a:bodyPr>
          <a:lstStyle/>
          <a:p>
            <a:pPr algn="ctr"/>
            <a:r>
              <a:rPr lang="fr-FR" sz="4000" b="1" dirty="0" smtClean="0">
                <a:solidFill>
                  <a:srgbClr val="0070C0"/>
                </a:solidFill>
                <a:latin typeface="Corbel" panose="020B0503020204020204" pitchFamily="34" charset="0"/>
                <a:ea typeface="Verdana" panose="020B0604030504040204" pitchFamily="34" charset="0"/>
                <a:cs typeface="Verdana" panose="020B0604030504040204" pitchFamily="34" charset="0"/>
              </a:rPr>
              <a:t>La stratégie de mise en œuvre de l’APE au Cameroun</a:t>
            </a:r>
            <a:endParaRPr lang="fr-FR" sz="4400" b="1" dirty="0">
              <a:solidFill>
                <a:srgbClr val="0070C0"/>
              </a:solidFill>
              <a:latin typeface="Corbel" panose="020B0503020204020204" pitchFamily="34" charset="0"/>
              <a:ea typeface="Verdana" panose="020B0604030504040204" pitchFamily="34" charset="0"/>
              <a:cs typeface="Verdana" panose="020B0604030504040204" pitchFamily="34" charset="0"/>
            </a:endParaRPr>
          </a:p>
        </p:txBody>
      </p:sp>
      <p:sp>
        <p:nvSpPr>
          <p:cNvPr id="8" name="ZoneTexte 7"/>
          <p:cNvSpPr txBox="1"/>
          <p:nvPr/>
        </p:nvSpPr>
        <p:spPr>
          <a:xfrm>
            <a:off x="626532" y="5130047"/>
            <a:ext cx="8022167" cy="461665"/>
          </a:xfrm>
          <a:prstGeom prst="rect">
            <a:avLst/>
          </a:prstGeom>
          <a:noFill/>
        </p:spPr>
        <p:txBody>
          <a:bodyPr wrap="square" rtlCol="0">
            <a:spAutoFit/>
          </a:bodyPr>
          <a:lstStyle/>
          <a:p>
            <a:pPr lvl="0"/>
            <a:r>
              <a:rPr lang="fr-FR" sz="1200" b="1" dirty="0" smtClean="0">
                <a:solidFill>
                  <a:schemeClr val="accent1">
                    <a:lumMod val="50000"/>
                  </a:schemeClr>
                </a:solidFill>
                <a:latin typeface="Garamond" pitchFamily="18" charset="0"/>
                <a:ea typeface="Verdana" panose="020B0604030504040204" pitchFamily="34" charset="0"/>
                <a:cs typeface="Verdana" panose="020B0604030504040204" pitchFamily="34" charset="0"/>
              </a:rPr>
              <a:t>P108 </a:t>
            </a:r>
            <a:r>
              <a:rPr lang="fr-FR" sz="1200" b="1" dirty="0">
                <a:solidFill>
                  <a:schemeClr val="accent1">
                    <a:lumMod val="50000"/>
                  </a:schemeClr>
                </a:solidFill>
                <a:latin typeface="Garamond" pitchFamily="18" charset="0"/>
                <a:ea typeface="Verdana" panose="020B0604030504040204" pitchFamily="34" charset="0"/>
                <a:cs typeface="Verdana" panose="020B0604030504040204" pitchFamily="34" charset="0"/>
              </a:rPr>
              <a:t>– KNOWLEDGE SHARING ON TRADE AND INVESTMENT </a:t>
            </a:r>
            <a:r>
              <a:rPr lang="en-US" sz="1200" b="1" dirty="0">
                <a:solidFill>
                  <a:schemeClr val="accent1">
                    <a:lumMod val="50000"/>
                  </a:schemeClr>
                </a:solidFill>
                <a:latin typeface="Garamond" pitchFamily="18" charset="0"/>
                <a:ea typeface="Verdana" panose="020B0604030504040204" pitchFamily="34" charset="0"/>
                <a:cs typeface="Verdana" panose="020B0604030504040204" pitchFamily="34" charset="0"/>
              </a:rPr>
              <a:t>“GOOD PRACTICES II</a:t>
            </a:r>
            <a:r>
              <a:rPr lang="en-US" sz="1200" b="1" dirty="0" smtClean="0">
                <a:solidFill>
                  <a:schemeClr val="accent1">
                    <a:lumMod val="50000"/>
                  </a:schemeClr>
                </a:solidFill>
                <a:latin typeface="Garamond" pitchFamily="18" charset="0"/>
                <a:ea typeface="Verdana" panose="020B0604030504040204" pitchFamily="34" charset="0"/>
                <a:cs typeface="Verdana" panose="020B0604030504040204" pitchFamily="34" charset="0"/>
              </a:rPr>
              <a:t>” </a:t>
            </a:r>
            <a:r>
              <a:rPr lang="fr-FR" sz="1200" b="1" dirty="0" smtClean="0">
                <a:solidFill>
                  <a:schemeClr val="accent1">
                    <a:lumMod val="50000"/>
                  </a:schemeClr>
                </a:solidFill>
                <a:latin typeface="Garamond" pitchFamily="18" charset="0"/>
                <a:ea typeface="Verdana" panose="020B0604030504040204" pitchFamily="34" charset="0"/>
                <a:cs typeface="Verdana" panose="020B0604030504040204" pitchFamily="34" charset="0"/>
              </a:rPr>
              <a:t> |  </a:t>
            </a:r>
            <a:r>
              <a:rPr lang="fr-FR" sz="1200" b="1" dirty="0" err="1" smtClean="0">
                <a:solidFill>
                  <a:schemeClr val="accent1">
                    <a:lumMod val="50000"/>
                  </a:schemeClr>
                </a:solidFill>
                <a:latin typeface="Garamond" pitchFamily="18" charset="0"/>
                <a:ea typeface="Verdana" panose="020B0604030504040204" pitchFamily="34" charset="0"/>
                <a:cs typeface="Verdana" panose="020B0604030504040204" pitchFamily="34" charset="0"/>
              </a:rPr>
              <a:t>TradeCom</a:t>
            </a:r>
            <a:r>
              <a:rPr lang="fr-FR" sz="1200" b="1" dirty="0" smtClean="0">
                <a:solidFill>
                  <a:schemeClr val="accent1">
                    <a:lumMod val="50000"/>
                  </a:schemeClr>
                </a:solidFill>
                <a:latin typeface="Garamond" pitchFamily="18" charset="0"/>
                <a:ea typeface="Verdana" panose="020B0604030504040204" pitchFamily="34" charset="0"/>
                <a:cs typeface="Verdana" panose="020B0604030504040204" pitchFamily="34" charset="0"/>
              </a:rPr>
              <a:t> II </a:t>
            </a:r>
          </a:p>
          <a:p>
            <a:pPr lvl="0"/>
            <a:r>
              <a:rPr lang="en-US" sz="1200" b="1" dirty="0" smtClean="0">
                <a:solidFill>
                  <a:schemeClr val="accent1">
                    <a:lumMod val="50000"/>
                  </a:schemeClr>
                </a:solidFill>
                <a:latin typeface="Garamond" pitchFamily="18" charset="0"/>
                <a:ea typeface="Verdana" panose="020B0604030504040204" pitchFamily="34" charset="0"/>
                <a:cs typeface="Verdana" panose="020B0604030504040204" pitchFamily="34" charset="0"/>
              </a:rPr>
              <a:t>4th </a:t>
            </a:r>
            <a:r>
              <a:rPr lang="en-US" sz="1200" b="1" dirty="0">
                <a:solidFill>
                  <a:schemeClr val="accent1">
                    <a:lumMod val="50000"/>
                  </a:schemeClr>
                </a:solidFill>
                <a:latin typeface="Garamond" pitchFamily="18" charset="0"/>
                <a:ea typeface="Verdana" panose="020B0604030504040204" pitchFamily="34" charset="0"/>
                <a:cs typeface="Verdana" panose="020B0604030504040204" pitchFamily="34" charset="0"/>
              </a:rPr>
              <a:t>&amp; 5th February 2020 </a:t>
            </a:r>
            <a:r>
              <a:rPr lang="en-GB" sz="1200" b="1" dirty="0">
                <a:solidFill>
                  <a:schemeClr val="accent1">
                    <a:lumMod val="50000"/>
                  </a:schemeClr>
                </a:solidFill>
                <a:latin typeface="Garamond" pitchFamily="18" charset="0"/>
                <a:ea typeface="Verdana" panose="020B0604030504040204" pitchFamily="34" charset="0"/>
                <a:cs typeface="Verdana" panose="020B0604030504040204" pitchFamily="34" charset="0"/>
              </a:rPr>
              <a:t>Venue: ACP House, Brussels, Belgium</a:t>
            </a:r>
            <a:r>
              <a:rPr lang="fr-FR" sz="1200" b="1" dirty="0">
                <a:solidFill>
                  <a:schemeClr val="accent1">
                    <a:lumMod val="50000"/>
                  </a:schemeClr>
                </a:solidFill>
                <a:latin typeface="Garamond" pitchFamily="18" charset="0"/>
                <a:ea typeface="Verdana" panose="020B0604030504040204" pitchFamily="34" charset="0"/>
                <a:cs typeface="Verdana" panose="020B0604030504040204" pitchFamily="34" charset="0"/>
              </a:rPr>
              <a:t> </a:t>
            </a:r>
          </a:p>
        </p:txBody>
      </p:sp>
      <p:grpSp>
        <p:nvGrpSpPr>
          <p:cNvPr id="12" name="Groupe 11"/>
          <p:cNvGrpSpPr/>
          <p:nvPr/>
        </p:nvGrpSpPr>
        <p:grpSpPr>
          <a:xfrm>
            <a:off x="7493204" y="6394022"/>
            <a:ext cx="829529" cy="258504"/>
            <a:chOff x="7493204" y="1422337"/>
            <a:chExt cx="829529" cy="258504"/>
          </a:xfrm>
        </p:grpSpPr>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175" y="5668812"/>
            <a:ext cx="2442632" cy="1120634"/>
          </a:xfrm>
          <a:prstGeom prst="rect">
            <a:avLst/>
          </a:prstGeom>
        </p:spPr>
      </p:pic>
      <p:sp>
        <p:nvSpPr>
          <p:cNvPr id="15" name="ZoneTexte 14"/>
          <p:cNvSpPr txBox="1"/>
          <p:nvPr/>
        </p:nvSpPr>
        <p:spPr>
          <a:xfrm>
            <a:off x="802093" y="3822334"/>
            <a:ext cx="6882567" cy="646331"/>
          </a:xfrm>
          <a:prstGeom prst="rect">
            <a:avLst/>
          </a:prstGeom>
          <a:noFill/>
        </p:spPr>
        <p:txBody>
          <a:bodyPr wrap="square" rtlCol="0">
            <a:spAutoFit/>
          </a:bodyPr>
          <a:lstStyle/>
          <a:p>
            <a:r>
              <a:rPr lang="fr-FR" i="1" dirty="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A</a:t>
            </a:r>
            <a:r>
              <a:rPr lang="fr-FR" i="1" dirty="0" smtClean="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méliorer </a:t>
            </a:r>
            <a:r>
              <a:rPr lang="fr-FR" i="1" dirty="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ensemble </a:t>
            </a:r>
            <a:r>
              <a:rPr lang="fr-FR" i="1" dirty="0" smtClean="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les </a:t>
            </a:r>
            <a:r>
              <a:rPr lang="fr-FR" i="1" dirty="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capacités </a:t>
            </a:r>
            <a:r>
              <a:rPr lang="fr-FR" i="1" dirty="0" smtClean="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en matière </a:t>
            </a:r>
            <a:r>
              <a:rPr lang="fr-FR" i="1" dirty="0">
                <a:solidFill>
                  <a:schemeClr val="bg2">
                    <a:lumMod val="50000"/>
                  </a:schemeClr>
                </a:solidFill>
                <a:latin typeface="Corbel" panose="020B0503020204020204" pitchFamily="34" charset="0"/>
                <a:ea typeface="Verdana" panose="020B0604030504040204" pitchFamily="34" charset="0"/>
                <a:cs typeface="Verdana" panose="020B0604030504040204" pitchFamily="34" charset="0"/>
              </a:rPr>
              <a:t>de politique commerciale et sur les questions liées au commerce </a:t>
            </a:r>
          </a:p>
        </p:txBody>
      </p:sp>
      <p:sp>
        <p:nvSpPr>
          <p:cNvPr id="16" name="Rectangle 15"/>
          <p:cNvSpPr/>
          <p:nvPr/>
        </p:nvSpPr>
        <p:spPr>
          <a:xfrm>
            <a:off x="626532" y="4648201"/>
            <a:ext cx="4504267" cy="22859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Picture 31" descr="X:\TRADECOM II\Communication&amp;Visibility\Logo\LOGO MOTTO.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8" name="Picture 32"/>
          <p:cNvPicPr/>
          <p:nvPr/>
        </p:nvPicPr>
        <p:blipFill>
          <a:blip r:embed="rId6">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pic>
        <p:nvPicPr>
          <p:cNvPr id="19" name="Picture 30"/>
          <p:cNvPicPr/>
          <p:nvPr/>
        </p:nvPicPr>
        <p:blipFill>
          <a:blip r:embed="rId7">
            <a:extLst>
              <a:ext uri="{28A0092B-C50C-407E-A947-70E740481C1C}">
                <a14:useLocalDpi xmlns:a14="http://schemas.microsoft.com/office/drawing/2010/main" val="0"/>
              </a:ext>
            </a:extLst>
          </a:blip>
          <a:srcRect/>
          <a:stretch>
            <a:fillRect/>
          </a:stretch>
        </p:blipFill>
        <p:spPr bwMode="auto">
          <a:xfrm>
            <a:off x="729492" y="398629"/>
            <a:ext cx="828675" cy="600075"/>
          </a:xfrm>
          <a:prstGeom prst="rect">
            <a:avLst/>
          </a:prstGeom>
          <a:solidFill>
            <a:srgbClr val="FFFFFF"/>
          </a:solidFill>
          <a:ln>
            <a:noFill/>
          </a:ln>
        </p:spPr>
      </p:pic>
      <p:pic>
        <p:nvPicPr>
          <p:cNvPr id="20" name="Picture 31" descr="X:\TRADECOM II\Communication&amp;Visibility\Logo\LOGO MOTTO.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56552" y="462958"/>
            <a:ext cx="2066925" cy="600075"/>
          </a:xfrm>
          <a:prstGeom prst="rect">
            <a:avLst/>
          </a:prstGeom>
          <a:noFill/>
          <a:ln>
            <a:noFill/>
          </a:ln>
        </p:spPr>
      </p:pic>
    </p:spTree>
    <p:extLst>
      <p:ext uri="{BB962C8B-B14F-4D97-AF65-F5344CB8AC3E}">
        <p14:creationId xmlns:p14="http://schemas.microsoft.com/office/powerpoint/2010/main" val="4158132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25442" y="2313299"/>
            <a:ext cx="8051078" cy="25998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CM" sz="2000" i="1" dirty="0" smtClean="0">
                <a:latin typeface="Tw Cen MT" pitchFamily="34" charset="0"/>
              </a:rPr>
              <a:t>Absence de lien entre le bénéficiaire et le Consultant (cabinet ou firme)</a:t>
            </a:r>
            <a:endParaRPr lang="fr-FR" sz="2000" i="1" dirty="0" smtClean="0">
              <a:latin typeface="Tw Cen MT" pitchFamily="34" charset="0"/>
            </a:endParaRPr>
          </a:p>
          <a:p>
            <a:pPr algn="just">
              <a:lnSpc>
                <a:spcPct val="100000"/>
              </a:lnSpc>
              <a:spcBef>
                <a:spcPts val="1200"/>
              </a:spcBef>
              <a:spcAft>
                <a:spcPts val="600"/>
              </a:spcAft>
              <a:defRPr/>
            </a:pPr>
            <a:r>
              <a:rPr lang="fr-FR" sz="2000" i="1" dirty="0" smtClean="0">
                <a:latin typeface="Tw Cen MT" pitchFamily="34" charset="0"/>
              </a:rPr>
              <a:t>Pas de </a:t>
            </a:r>
            <a:r>
              <a:rPr lang="fr-FR" sz="2000" i="1" dirty="0" err="1" smtClean="0">
                <a:latin typeface="Tw Cen MT" pitchFamily="34" charset="0"/>
              </a:rPr>
              <a:t>Backstopping</a:t>
            </a:r>
            <a:r>
              <a:rPr lang="fr-FR" sz="2000" i="1" dirty="0" smtClean="0">
                <a:latin typeface="Tw Cen MT" pitchFamily="34" charset="0"/>
              </a:rPr>
              <a:t> du consultant ou de l’équipe </a:t>
            </a:r>
            <a:r>
              <a:rPr lang="fr-FR" sz="2000" i="1" dirty="0" err="1" smtClean="0">
                <a:latin typeface="Tw Cen MT" pitchFamily="34" charset="0"/>
              </a:rPr>
              <a:t>TradeCom</a:t>
            </a:r>
            <a:r>
              <a:rPr lang="fr-FR" sz="2000" i="1" dirty="0" smtClean="0">
                <a:latin typeface="Tw Cen MT" pitchFamily="34" charset="0"/>
              </a:rPr>
              <a:t> II : l’expert évolue tout seul, il est comme « abandonné à lui-même » sur le terrain. Il difficile d’apprécier la contribution critique apporté à l’expert.</a:t>
            </a:r>
          </a:p>
          <a:p>
            <a:pPr algn="just">
              <a:lnSpc>
                <a:spcPct val="100000"/>
              </a:lnSpc>
              <a:spcBef>
                <a:spcPts val="1200"/>
              </a:spcBef>
              <a:spcAft>
                <a:spcPts val="600"/>
              </a:spcAft>
              <a:defRPr/>
            </a:pPr>
            <a:r>
              <a:rPr lang="fr-FR" sz="2000" i="1" dirty="0" smtClean="0">
                <a:latin typeface="Tw Cen MT" pitchFamily="34" charset="0"/>
              </a:rPr>
              <a:t>Temps de contractualisation : il était relativement long</a:t>
            </a:r>
            <a:endParaRPr lang="fr-FR" sz="2000" i="1" dirty="0">
              <a:latin typeface="Tw Cen MT" pitchFamily="34" charset="0"/>
            </a:endParaRPr>
          </a:p>
          <a:p>
            <a:pPr algn="just">
              <a:lnSpc>
                <a:spcPct val="100000"/>
              </a:lnSpc>
              <a:spcBef>
                <a:spcPts val="1200"/>
              </a:spcBef>
              <a:spcAft>
                <a:spcPts val="600"/>
              </a:spcAft>
              <a:defRPr/>
            </a:pPr>
            <a:r>
              <a:rPr lang="fr-CM" sz="2000" i="1" dirty="0" smtClean="0">
                <a:latin typeface="Tw Cen MT" pitchFamily="34" charset="0"/>
              </a:rPr>
              <a:t>Qualité de l’expertise : A défaut d’avoir une banque d’experts</a:t>
            </a:r>
            <a:endParaRPr lang="fr-FR" sz="2000" i="1" dirty="0" smtClean="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13686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a:solidFill>
                  <a:srgbClr val="0070C0"/>
                </a:solidFill>
                <a:latin typeface="Tw Cen MT" panose="020B0602020104020603" pitchFamily="34" charset="0"/>
              </a:rPr>
              <a:t>2</a:t>
            </a:r>
            <a:r>
              <a:rPr lang="fr-CM" sz="3200" b="1" dirty="0" smtClean="0">
                <a:solidFill>
                  <a:srgbClr val="0070C0"/>
                </a:solidFill>
                <a:latin typeface="Tw Cen MT" panose="020B0602020104020603" pitchFamily="34" charset="0"/>
              </a:rPr>
              <a:t>- Résultats/Produits de l’accompagnement de TradeCom II (3) : Limites/Faiblesses</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349322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25442" y="2169995"/>
            <a:ext cx="8051078" cy="36985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FR" sz="2000" i="1" dirty="0" smtClean="0">
                <a:latin typeface="Tw Cen MT" pitchFamily="34" charset="0"/>
              </a:rPr>
              <a:t>Revoir/réorganiser le dispositif national de suivi.</a:t>
            </a:r>
          </a:p>
          <a:p>
            <a:pPr algn="just">
              <a:lnSpc>
                <a:spcPct val="100000"/>
              </a:lnSpc>
              <a:spcBef>
                <a:spcPts val="1200"/>
              </a:spcBef>
              <a:spcAft>
                <a:spcPts val="600"/>
              </a:spcAft>
              <a:defRPr/>
            </a:pPr>
            <a:r>
              <a:rPr lang="fr-FR" sz="2000" i="1" dirty="0" smtClean="0">
                <a:latin typeface="Tw Cen MT" pitchFamily="34" charset="0"/>
              </a:rPr>
              <a:t>La nécessité d’une meilleure organisation/coordination institutionnelle.</a:t>
            </a:r>
          </a:p>
          <a:p>
            <a:pPr algn="just">
              <a:lnSpc>
                <a:spcPct val="100000"/>
              </a:lnSpc>
              <a:spcBef>
                <a:spcPts val="1200"/>
              </a:spcBef>
              <a:spcAft>
                <a:spcPts val="600"/>
              </a:spcAft>
              <a:defRPr/>
            </a:pPr>
            <a:r>
              <a:rPr lang="fr-FR" sz="2000" i="1" dirty="0" smtClean="0">
                <a:latin typeface="Tw Cen MT" pitchFamily="34" charset="0"/>
              </a:rPr>
              <a:t>L’institution d’un monitoring de l’APE. </a:t>
            </a:r>
          </a:p>
          <a:p>
            <a:pPr algn="just">
              <a:lnSpc>
                <a:spcPct val="100000"/>
              </a:lnSpc>
              <a:spcBef>
                <a:spcPts val="1200"/>
              </a:spcBef>
              <a:spcAft>
                <a:spcPts val="600"/>
              </a:spcAft>
              <a:defRPr/>
            </a:pPr>
            <a:r>
              <a:rPr lang="fr-CM" sz="2000" i="1" dirty="0" smtClean="0">
                <a:latin typeface="Tw Cen MT" pitchFamily="34" charset="0"/>
              </a:rPr>
              <a:t>Les niches et opportunités offertes par l’engagement à l’APE qu’il faut saisir.</a:t>
            </a:r>
            <a:endParaRPr lang="fr-FR" sz="2000" i="1" dirty="0" smtClean="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6862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3- Résultats de la stratégie</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2373422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32267" y="2221936"/>
            <a:ext cx="8063935" cy="36261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600"/>
              </a:spcBef>
              <a:spcAft>
                <a:spcPts val="600"/>
              </a:spcAft>
              <a:defRPr/>
            </a:pPr>
            <a:r>
              <a:rPr lang="fr-FR" sz="2000" i="1" dirty="0" smtClean="0">
                <a:latin typeface="Tw Cen MT" pitchFamily="34" charset="0"/>
              </a:rPr>
              <a:t>La constitution du Groupe Agriculture du Comité APE avec en ligne de mire la formulation d’un Programme spécifique au Cameroun en matière d’obstacles techniques liées au Commerce, aux normes SPS.</a:t>
            </a:r>
          </a:p>
          <a:p>
            <a:pPr algn="just">
              <a:lnSpc>
                <a:spcPct val="100000"/>
              </a:lnSpc>
              <a:spcBef>
                <a:spcPts val="600"/>
              </a:spcBef>
              <a:spcAft>
                <a:spcPts val="600"/>
              </a:spcAft>
              <a:defRPr/>
            </a:pPr>
            <a:r>
              <a:rPr lang="fr-FR" sz="2000" i="1" dirty="0" smtClean="0">
                <a:latin typeface="Tw Cen MT" pitchFamily="34" charset="0"/>
              </a:rPr>
              <a:t>L’amélioration de l’infrastructure qualité : dans ce sens le Cameroun a émis le vœu que dans le cadre du Programme d’Appui à l’Intégration Régionale et à l’Investissement en Afrique Centrale (PAIRIAC) le soutien à l’APE se concentre sur le  </a:t>
            </a:r>
            <a:r>
              <a:rPr lang="fr-FR" sz="2000" i="1" dirty="0">
                <a:latin typeface="Tw Cen MT" pitchFamily="34" charset="0"/>
              </a:rPr>
              <a:t>r</a:t>
            </a:r>
            <a:r>
              <a:rPr lang="fr-FR" sz="2000" i="1" dirty="0" smtClean="0">
                <a:latin typeface="Tw Cen MT" pitchFamily="34" charset="0"/>
              </a:rPr>
              <a:t>enforcement d’un laboratoire.</a:t>
            </a:r>
          </a:p>
          <a:p>
            <a:pPr algn="just">
              <a:lnSpc>
                <a:spcPct val="100000"/>
              </a:lnSpc>
              <a:spcBef>
                <a:spcPts val="600"/>
              </a:spcBef>
              <a:spcAft>
                <a:spcPts val="600"/>
              </a:spcAft>
              <a:defRPr/>
            </a:pPr>
            <a:r>
              <a:rPr lang="fr-FR" sz="2000" i="1" dirty="0">
                <a:latin typeface="Tw Cen MT" pitchFamily="34" charset="0"/>
              </a:rPr>
              <a:t>L</a:t>
            </a:r>
            <a:r>
              <a:rPr lang="fr-FR" sz="2000" i="1" dirty="0" smtClean="0">
                <a:latin typeface="Tw Cen MT" pitchFamily="34" charset="0"/>
              </a:rPr>
              <a:t>’implication visible des Etats membres de l’UE. Par exemple une participation </a:t>
            </a:r>
            <a:r>
              <a:rPr lang="fr-FR" sz="2000" i="1" dirty="0">
                <a:latin typeface="Tw Cen MT" pitchFamily="34" charset="0"/>
              </a:rPr>
              <a:t>a</a:t>
            </a:r>
            <a:r>
              <a:rPr lang="fr-FR" sz="2000" i="1" dirty="0" smtClean="0">
                <a:latin typeface="Tw Cen MT" pitchFamily="34" charset="0"/>
              </a:rPr>
              <a:t>ux réunions du Comité APE et l’Article 7. </a:t>
            </a:r>
          </a:p>
          <a:p>
            <a:pPr algn="just">
              <a:lnSpc>
                <a:spcPct val="100000"/>
              </a:lnSpc>
              <a:spcBef>
                <a:spcPts val="600"/>
              </a:spcBef>
              <a:spcAft>
                <a:spcPts val="600"/>
              </a:spcAft>
              <a:defRPr/>
            </a:pPr>
            <a:r>
              <a:rPr lang="fr-FR" sz="2000" i="1" dirty="0">
                <a:latin typeface="Tw Cen MT" pitchFamily="34" charset="0"/>
              </a:rPr>
              <a:t>Un monitoring permanent de l’exécution de l’Accord.</a:t>
            </a:r>
          </a:p>
          <a:p>
            <a:pPr algn="just">
              <a:lnSpc>
                <a:spcPct val="100000"/>
              </a:lnSpc>
              <a:spcBef>
                <a:spcPts val="600"/>
              </a:spcBef>
              <a:spcAft>
                <a:spcPts val="600"/>
              </a:spcAft>
              <a:defRPr/>
            </a:pPr>
            <a:endParaRPr lang="fr-FR" sz="2000" i="1" dirty="0" smtClean="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173706"/>
            <a:ext cx="8161369" cy="8598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3- Résultats de la stratégie : Mesures à prendre pour une mise œuvre optimale</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779496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450376" y="2099104"/>
            <a:ext cx="8311487" cy="41319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600"/>
              </a:spcBef>
              <a:spcAft>
                <a:spcPts val="600"/>
              </a:spcAft>
              <a:defRPr/>
            </a:pPr>
            <a:r>
              <a:rPr lang="fr-CM" sz="2000" i="1" dirty="0">
                <a:latin typeface="Tw Cen MT" pitchFamily="34" charset="0"/>
              </a:rPr>
              <a:t>La cohérence avec la programmation des instruments de coopération, la clarification du financement du partenariat et la </a:t>
            </a:r>
            <a:r>
              <a:rPr lang="fr-FR" sz="2000" i="1" dirty="0" smtClean="0">
                <a:latin typeface="Tw Cen MT" pitchFamily="34" charset="0"/>
              </a:rPr>
              <a:t>réflexion </a:t>
            </a:r>
            <a:r>
              <a:rPr lang="fr-FR" sz="2000" i="1" dirty="0">
                <a:latin typeface="Tw Cen MT" pitchFamily="34" charset="0"/>
              </a:rPr>
              <a:t>concernant le partenariat pour le développement respectivement aux dispositions des articles 9 et 12.</a:t>
            </a:r>
          </a:p>
          <a:p>
            <a:pPr algn="just">
              <a:lnSpc>
                <a:spcPct val="100000"/>
              </a:lnSpc>
              <a:spcBef>
                <a:spcPts val="600"/>
              </a:spcBef>
              <a:spcAft>
                <a:spcPts val="600"/>
              </a:spcAft>
              <a:defRPr/>
            </a:pPr>
            <a:r>
              <a:rPr lang="fr-FR" sz="2000" i="1" dirty="0" smtClean="0">
                <a:latin typeface="Tw Cen MT" pitchFamily="34" charset="0"/>
              </a:rPr>
              <a:t>La mise sur pied d’un système d’informations commerciales en faveur des industriels et exportateurs nationaux sur les normes et mesures en vigueur sur le marché européen</a:t>
            </a:r>
          </a:p>
          <a:p>
            <a:pPr algn="just">
              <a:lnSpc>
                <a:spcPct val="100000"/>
              </a:lnSpc>
              <a:spcBef>
                <a:spcPts val="600"/>
              </a:spcBef>
              <a:spcAft>
                <a:spcPts val="600"/>
              </a:spcAft>
              <a:defRPr/>
            </a:pPr>
            <a:r>
              <a:rPr lang="fr-FR" sz="2000" i="1" dirty="0" smtClean="0">
                <a:latin typeface="Tw Cen MT" pitchFamily="34" charset="0"/>
              </a:rPr>
              <a:t>La mobilisation de moyens financiers conséquents pour les structures nationales de mise à niveau et de sous-traitance. </a:t>
            </a:r>
          </a:p>
          <a:p>
            <a:pPr algn="just">
              <a:lnSpc>
                <a:spcPct val="100000"/>
              </a:lnSpc>
              <a:spcBef>
                <a:spcPts val="600"/>
              </a:spcBef>
              <a:spcAft>
                <a:spcPts val="600"/>
              </a:spcAft>
              <a:defRPr/>
            </a:pPr>
            <a:r>
              <a:rPr lang="fr-FR" sz="2000" i="1" dirty="0" smtClean="0">
                <a:latin typeface="Tw Cen MT" pitchFamily="34" charset="0"/>
              </a:rPr>
              <a:t>L’inclusion des clauses de contenu local dans les contrats d’investissements de certaines multinationales et entreprises européennes intéressées par le Cameroun.</a:t>
            </a: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173706"/>
            <a:ext cx="8161369" cy="8598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3- Résultats de la stratégie : Mesures à prendre pour une mise œuvre optimale</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656209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3427"/>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1341631" y="2586248"/>
            <a:ext cx="6666939" cy="8598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Merci de votre aimable attention !!!</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
        <p:nvSpPr>
          <p:cNvPr id="12" name="Rectangle 11"/>
          <p:cNvSpPr/>
          <p:nvPr/>
        </p:nvSpPr>
        <p:spPr>
          <a:xfrm>
            <a:off x="1491188" y="3446062"/>
            <a:ext cx="4504267" cy="22859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70666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sp>
        <p:nvSpPr>
          <p:cNvPr id="7" name="Espace réservé du contenu 2"/>
          <p:cNvSpPr txBox="1">
            <a:spLocks/>
          </p:cNvSpPr>
          <p:nvPr/>
        </p:nvSpPr>
        <p:spPr>
          <a:xfrm>
            <a:off x="753272" y="1268495"/>
            <a:ext cx="7198441" cy="4612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fr-FR" sz="2400" b="1" dirty="0" smtClean="0">
                <a:latin typeface="Tw Cen MT" panose="020B0602020104020603" pitchFamily="34" charset="0"/>
              </a:rPr>
              <a:t>Le Plan d’investissement extérieur de l’Union européenne (PIE)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et la </a:t>
            </a:r>
            <a:r>
              <a:rPr lang="fr-FR" sz="2400" b="1" dirty="0" smtClean="0">
                <a:latin typeface="Tw Cen MT" panose="020B0602020104020603" pitchFamily="34" charset="0"/>
              </a:rPr>
              <a:t>politique extérieure de l’UE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La cohérence : Politique extérieure de l’UE et le PIE comme Instrument de financement</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 Quelles</a:t>
            </a:r>
            <a:r>
              <a:rPr lang="fr-FR" sz="2400" b="1" dirty="0" smtClean="0">
                <a:latin typeface="Tw Cen MT" panose="020B0602020104020603" pitchFamily="34" charset="0"/>
              </a:rPr>
              <a:t> dispositions à prendre par le Cameroun ? </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Quel impact du PIE sur les négociations du futur Accord de Partenariat ACP-UE après 2020 ?</a:t>
            </a:r>
            <a:endParaRPr lang="fr-FR" sz="2400" b="1"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218"/>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20470" y="2115402"/>
            <a:ext cx="7606772" cy="33982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lgn="just">
              <a:lnSpc>
                <a:spcPct val="100000"/>
              </a:lnSpc>
              <a:spcBef>
                <a:spcPts val="1200"/>
              </a:spcBef>
              <a:buFont typeface="+mj-lt"/>
              <a:buAutoNum type="arabicPeriod"/>
              <a:defRPr/>
            </a:pPr>
            <a:r>
              <a:rPr lang="fr-CM" sz="2800" b="1" dirty="0">
                <a:latin typeface="Tw Cen MT" panose="020B0602020104020603" pitchFamily="34" charset="0"/>
              </a:rPr>
              <a:t>A propos de l’APE du Cameroun : Quelques rappels et faits </a:t>
            </a:r>
            <a:r>
              <a:rPr lang="fr-CM" sz="2800" b="1" dirty="0" smtClean="0">
                <a:latin typeface="Tw Cen MT" panose="020B0602020104020603" pitchFamily="34" charset="0"/>
              </a:rPr>
              <a:t>saillants</a:t>
            </a:r>
          </a:p>
          <a:p>
            <a:pPr marL="971550" lvl="1" indent="-514350" algn="just">
              <a:lnSpc>
                <a:spcPct val="100000"/>
              </a:lnSpc>
              <a:spcBef>
                <a:spcPts val="1200"/>
              </a:spcBef>
              <a:buFont typeface="+mj-lt"/>
              <a:buAutoNum type="arabicPeriod"/>
              <a:defRPr/>
            </a:pPr>
            <a:endParaRPr lang="fr-CM" sz="2800" b="1" dirty="0">
              <a:latin typeface="Tw Cen MT" panose="020B0602020104020603" pitchFamily="34" charset="0"/>
            </a:endParaRPr>
          </a:p>
          <a:p>
            <a:pPr marL="971550" lvl="1" indent="-514350" algn="just">
              <a:lnSpc>
                <a:spcPct val="100000"/>
              </a:lnSpc>
              <a:spcBef>
                <a:spcPts val="1200"/>
              </a:spcBef>
              <a:buFont typeface="+mj-lt"/>
              <a:buAutoNum type="arabicPeriod"/>
              <a:defRPr/>
            </a:pPr>
            <a:r>
              <a:rPr lang="fr-CM" sz="2800" b="1" dirty="0">
                <a:latin typeface="Tw Cen MT" panose="020B0602020104020603" pitchFamily="34" charset="0"/>
              </a:rPr>
              <a:t>L’accompagnement de TradeCom II à l’APE du Cameroun </a:t>
            </a:r>
            <a:endParaRPr lang="fr-CM" sz="2800" b="1" dirty="0" smtClean="0">
              <a:latin typeface="Tw Cen MT" panose="020B0602020104020603" pitchFamily="34" charset="0"/>
            </a:endParaRPr>
          </a:p>
          <a:p>
            <a:pPr marL="971550" lvl="1" indent="-514350" algn="just">
              <a:lnSpc>
                <a:spcPct val="100000"/>
              </a:lnSpc>
              <a:spcBef>
                <a:spcPts val="1200"/>
              </a:spcBef>
              <a:buFont typeface="+mj-lt"/>
              <a:buAutoNum type="arabicPeriod"/>
              <a:defRPr/>
            </a:pPr>
            <a:endParaRPr lang="fr-CM" sz="2800" b="1" dirty="0">
              <a:latin typeface="Tw Cen MT" panose="020B0602020104020603" pitchFamily="34" charset="0"/>
            </a:endParaRPr>
          </a:p>
          <a:p>
            <a:pPr marL="971550" lvl="1" indent="-514350" algn="just">
              <a:lnSpc>
                <a:spcPct val="100000"/>
              </a:lnSpc>
              <a:spcBef>
                <a:spcPts val="1200"/>
              </a:spcBef>
              <a:buFont typeface="+mj-lt"/>
              <a:buAutoNum type="arabicPeriod"/>
              <a:defRPr/>
            </a:pPr>
            <a:r>
              <a:rPr lang="fr-CM" sz="2800" b="1" dirty="0">
                <a:latin typeface="Tw Cen MT" panose="020B0602020104020603" pitchFamily="34" charset="0"/>
              </a:rPr>
              <a:t>Les résultats de la stratégie - Le </a:t>
            </a:r>
            <a:r>
              <a:rPr lang="fr-CM" sz="2800" b="1" dirty="0" smtClean="0">
                <a:latin typeface="Tw Cen MT" panose="020B0602020104020603" pitchFamily="34" charset="0"/>
              </a:rPr>
              <a:t>futur</a:t>
            </a:r>
            <a:endParaRPr lang="fr-FR" b="1" dirty="0">
              <a:latin typeface="Tw Cen MT" panose="020B0602020104020603" pitchFamily="34" charset="0"/>
              <a:ea typeface="Verdana" panose="020B0604030504040204" pitchFamily="34" charset="0"/>
              <a:cs typeface="Verdana" panose="020B0604030504040204"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98629"/>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1199866" y="1198282"/>
            <a:ext cx="7126152" cy="7550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284811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sp>
        <p:nvSpPr>
          <p:cNvPr id="7" name="Espace réservé du contenu 2"/>
          <p:cNvSpPr txBox="1">
            <a:spLocks/>
          </p:cNvSpPr>
          <p:nvPr/>
        </p:nvSpPr>
        <p:spPr>
          <a:xfrm>
            <a:off x="753272" y="1268495"/>
            <a:ext cx="7198441" cy="4612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fr-FR" sz="2400" b="1" dirty="0" smtClean="0">
                <a:latin typeface="Tw Cen MT" panose="020B0602020104020603" pitchFamily="34" charset="0"/>
              </a:rPr>
              <a:t>Le Plan d’investissement extérieur de l’Union européenne (PIE)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et la </a:t>
            </a:r>
            <a:r>
              <a:rPr lang="fr-FR" sz="2400" b="1" dirty="0" smtClean="0">
                <a:latin typeface="Tw Cen MT" panose="020B0602020104020603" pitchFamily="34" charset="0"/>
              </a:rPr>
              <a:t>politique extérieure de l’UE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La cohérence : Politique extérieure de l’UE et le PIE comme Instrument de financement</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 Quelles</a:t>
            </a:r>
            <a:r>
              <a:rPr lang="fr-FR" sz="2400" b="1" dirty="0" smtClean="0">
                <a:latin typeface="Tw Cen MT" panose="020B0602020104020603" pitchFamily="34" charset="0"/>
              </a:rPr>
              <a:t> dispositions à prendre par le Cameroun ? </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Quel impact du PIE sur les négociations du futur Accord de Partenariat ACP-UE après 2020 ?</a:t>
            </a:r>
            <a:endParaRPr lang="fr-FR" sz="2400" b="1"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218"/>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45915" y="2156346"/>
            <a:ext cx="8057112" cy="386839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defRPr/>
            </a:pPr>
            <a:r>
              <a:rPr lang="fr-FR" dirty="0">
                <a:latin typeface="Tw Cen MT" panose="020B0602020104020603" pitchFamily="34" charset="0"/>
              </a:rPr>
              <a:t>Le Cameroun et l'UE ont conclu un Accord de Partenariat Economique (APE</a:t>
            </a:r>
            <a:r>
              <a:rPr lang="fr-FR" dirty="0" smtClean="0">
                <a:latin typeface="Tw Cen MT" panose="020B0602020104020603" pitchFamily="34" charset="0"/>
              </a:rPr>
              <a:t>) d’étape </a:t>
            </a:r>
            <a:r>
              <a:rPr lang="fr-FR" dirty="0">
                <a:latin typeface="Tw Cen MT" panose="020B0602020104020603" pitchFamily="34" charset="0"/>
              </a:rPr>
              <a:t>le 17 décembre 2007. </a:t>
            </a:r>
            <a:r>
              <a:rPr lang="fr-FR" dirty="0"/>
              <a:t>Bien entendu à l’aboutissement des négociations régionales, l’APE régional se substituerait à l’APE d’étape Cameroun - Union européenne</a:t>
            </a:r>
            <a:r>
              <a:rPr lang="fr-FR" dirty="0" smtClean="0"/>
              <a:t>.</a:t>
            </a:r>
            <a:endParaRPr lang="fr-CM" dirty="0">
              <a:latin typeface="Tw Cen MT" panose="020B0602020104020603" pitchFamily="34" charset="0"/>
            </a:endParaRPr>
          </a:p>
          <a:p>
            <a:pPr algn="just">
              <a:lnSpc>
                <a:spcPct val="100000"/>
              </a:lnSpc>
              <a:spcBef>
                <a:spcPts val="1200"/>
              </a:spcBef>
              <a:defRPr/>
            </a:pPr>
            <a:r>
              <a:rPr lang="fr-FR" dirty="0" smtClean="0">
                <a:latin typeface="Tw Cen MT" panose="020B0602020104020603" pitchFamily="34" charset="0"/>
              </a:rPr>
              <a:t>Son </a:t>
            </a:r>
            <a:r>
              <a:rPr lang="fr-FR" dirty="0">
                <a:latin typeface="Tw Cen MT" panose="020B0602020104020603" pitchFamily="34" charset="0"/>
              </a:rPr>
              <a:t>application provisoire est effective depuis le 4 août 2014. </a:t>
            </a:r>
            <a:endParaRPr lang="fr-CM" dirty="0">
              <a:latin typeface="Tw Cen MT" panose="020B0602020104020603" pitchFamily="34" charset="0"/>
            </a:endParaRPr>
          </a:p>
          <a:p>
            <a:pPr algn="just">
              <a:lnSpc>
                <a:spcPct val="100000"/>
              </a:lnSpc>
              <a:spcBef>
                <a:spcPts val="1200"/>
              </a:spcBef>
              <a:defRPr/>
            </a:pPr>
            <a:r>
              <a:rPr lang="fr-FR" dirty="0" smtClean="0">
                <a:latin typeface="Tw Cen MT" panose="020B0602020104020603" pitchFamily="34" charset="0"/>
              </a:rPr>
              <a:t>Depuis le 1</a:t>
            </a:r>
            <a:r>
              <a:rPr lang="fr-FR" baseline="30000" dirty="0" smtClean="0">
                <a:latin typeface="Tw Cen MT" panose="020B0602020104020603" pitchFamily="34" charset="0"/>
              </a:rPr>
              <a:t>er</a:t>
            </a:r>
            <a:r>
              <a:rPr lang="fr-FR" dirty="0" smtClean="0">
                <a:latin typeface="Tw Cen MT" panose="020B0602020104020603" pitchFamily="34" charset="0"/>
              </a:rPr>
              <a:t> janvier </a:t>
            </a:r>
            <a:r>
              <a:rPr lang="fr-FR" dirty="0">
                <a:latin typeface="Tw Cen MT" panose="020B0602020104020603" pitchFamily="34" charset="0"/>
              </a:rPr>
              <a:t>2008, date qui marquait la fin des dispositions commerciales de l'accord de </a:t>
            </a:r>
            <a:r>
              <a:rPr lang="fr-FR" dirty="0" smtClean="0">
                <a:latin typeface="Tw Cen MT" panose="020B0602020104020603" pitchFamily="34" charset="0"/>
              </a:rPr>
              <a:t>Cotonou, le </a:t>
            </a:r>
            <a:r>
              <a:rPr lang="fr-FR" dirty="0">
                <a:latin typeface="Tw Cen MT" panose="020B0602020104020603" pitchFamily="34" charset="0"/>
              </a:rPr>
              <a:t>Cameroun </a:t>
            </a:r>
            <a:r>
              <a:rPr lang="fr-FR" dirty="0" smtClean="0">
                <a:latin typeface="Tw Cen MT" panose="020B0602020104020603" pitchFamily="34" charset="0"/>
              </a:rPr>
              <a:t>bénéficie </a:t>
            </a:r>
            <a:r>
              <a:rPr lang="fr-FR" dirty="0">
                <a:latin typeface="Tw Cen MT" panose="020B0602020104020603" pitchFamily="34" charset="0"/>
              </a:rPr>
              <a:t>d'un accès libre et sans précédent au marché de l'UE pour ses produits </a:t>
            </a:r>
            <a:r>
              <a:rPr lang="fr-FR" dirty="0" smtClean="0">
                <a:latin typeface="Tw Cen MT" panose="020B0602020104020603" pitchFamily="34" charset="0"/>
              </a:rPr>
              <a:t>d'exportation.</a:t>
            </a:r>
          </a:p>
          <a:p>
            <a:pPr algn="just">
              <a:lnSpc>
                <a:spcPct val="100000"/>
              </a:lnSpc>
              <a:spcBef>
                <a:spcPts val="1200"/>
              </a:spcBef>
              <a:defRPr/>
            </a:pPr>
            <a:r>
              <a:rPr lang="fr-FR" dirty="0" smtClean="0">
                <a:latin typeface="Tw Cen MT" panose="020B0602020104020603" pitchFamily="34" charset="0"/>
              </a:rPr>
              <a:t>De son côté, l'UE bénéficie d'une libéralisation progressive de ses produits sur le marché du Cameroun depuis le 4 août 2016 sur la base du Décret n° 2016/367 du 03 août 2016 fixant les règles d'origine et les méthodes de coopération administrative applicables aux marchandises de l'Union européenne.</a:t>
            </a:r>
            <a:endParaRPr lang="fr-FR" dirty="0">
              <a:latin typeface="Tw Cen MT" panose="020B0602020104020603"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98629"/>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20858"/>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1- A </a:t>
            </a:r>
            <a:r>
              <a:rPr lang="fr-CM" sz="3200" b="1" dirty="0">
                <a:solidFill>
                  <a:srgbClr val="0070C0"/>
                </a:solidFill>
                <a:latin typeface="Tw Cen MT" panose="020B0602020104020603" pitchFamily="34" charset="0"/>
              </a:rPr>
              <a:t>propos de l’APE du Cameroun : </a:t>
            </a:r>
            <a:r>
              <a:rPr lang="fr-CM" sz="3200" b="1" dirty="0" smtClean="0">
                <a:solidFill>
                  <a:srgbClr val="0070C0"/>
                </a:solidFill>
                <a:latin typeface="Tw Cen MT" panose="020B0602020104020603" pitchFamily="34" charset="0"/>
              </a:rPr>
              <a:t>    </a:t>
            </a:r>
          </a:p>
          <a:p>
            <a:pPr marL="0" lvl="1">
              <a:lnSpc>
                <a:spcPct val="90000"/>
              </a:lnSpc>
              <a:spcBef>
                <a:spcPct val="0"/>
              </a:spcBef>
            </a:pPr>
            <a:r>
              <a:rPr lang="fr-CM" sz="3200" b="1" dirty="0">
                <a:solidFill>
                  <a:srgbClr val="0070C0"/>
                </a:solidFill>
                <a:latin typeface="Tw Cen MT" panose="020B0602020104020603" pitchFamily="34" charset="0"/>
              </a:rPr>
              <a:t> </a:t>
            </a:r>
            <a:r>
              <a:rPr lang="fr-CM" sz="3200" b="1" dirty="0" smtClean="0">
                <a:solidFill>
                  <a:srgbClr val="0070C0"/>
                </a:solidFill>
                <a:latin typeface="Tw Cen MT" panose="020B0602020104020603" pitchFamily="34" charset="0"/>
              </a:rPr>
              <a:t>   Quelques </a:t>
            </a:r>
            <a:r>
              <a:rPr lang="fr-CM" sz="3200" b="1" dirty="0">
                <a:solidFill>
                  <a:srgbClr val="0070C0"/>
                </a:solidFill>
                <a:latin typeface="Tw Cen MT" panose="020B0602020104020603" pitchFamily="34" charset="0"/>
              </a:rPr>
              <a:t>rappels et faits </a:t>
            </a:r>
            <a:r>
              <a:rPr lang="fr-CM" sz="3200" b="1" dirty="0" smtClean="0">
                <a:solidFill>
                  <a:srgbClr val="0070C0"/>
                </a:solidFill>
                <a:latin typeface="Tw Cen MT" panose="020B0602020104020603" pitchFamily="34" charset="0"/>
              </a:rPr>
              <a:t>saillants (1)</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336020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sp>
        <p:nvSpPr>
          <p:cNvPr id="7" name="Espace réservé du contenu 2"/>
          <p:cNvSpPr txBox="1">
            <a:spLocks/>
          </p:cNvSpPr>
          <p:nvPr/>
        </p:nvSpPr>
        <p:spPr>
          <a:xfrm>
            <a:off x="753272" y="1268495"/>
            <a:ext cx="7198441" cy="4612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fr-FR" sz="2400" b="1" dirty="0" smtClean="0">
                <a:latin typeface="Tw Cen MT" panose="020B0602020104020603" pitchFamily="34" charset="0"/>
              </a:rPr>
              <a:t>Le Plan d’investissement extérieur de l’Union européenne (PIE)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et la </a:t>
            </a:r>
            <a:r>
              <a:rPr lang="fr-FR" sz="2400" b="1" dirty="0" smtClean="0">
                <a:latin typeface="Tw Cen MT" panose="020B0602020104020603" pitchFamily="34" charset="0"/>
              </a:rPr>
              <a:t>politique extérieure de l’UE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La cohérence : Politique extérieure de l’UE et le PIE comme Instrument de financement</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 Quelles</a:t>
            </a:r>
            <a:r>
              <a:rPr lang="fr-FR" sz="2400" b="1" dirty="0" smtClean="0">
                <a:latin typeface="Tw Cen MT" panose="020B0602020104020603" pitchFamily="34" charset="0"/>
              </a:rPr>
              <a:t> dispositions à prendre par le Cameroun ? </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Quel impact du PIE sur les négociations du futur Accord de Partenariat ACP-UE après 2020 ?</a:t>
            </a:r>
            <a:endParaRPr lang="fr-FR" sz="2400" b="1"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218"/>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607331" y="2094932"/>
            <a:ext cx="8057112" cy="3977576"/>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FR" dirty="0" smtClean="0">
                <a:latin typeface="Tw Cen MT" pitchFamily="34" charset="0"/>
              </a:rPr>
              <a:t>Le </a:t>
            </a:r>
            <a:r>
              <a:rPr lang="fr-FR" dirty="0">
                <a:latin typeface="Tw Cen MT" pitchFamily="34" charset="0"/>
              </a:rPr>
              <a:t>calendrier actuellement en application par le Cameroun prévoit un démantèlement progressif jusqu’en 2029. Les démantèlements s’achèveront en 2019 pour les produits du groupe 1, en 2023 pour les produits du groupe 2 et en 2029 pour ceux du groupe 3</a:t>
            </a:r>
            <a:r>
              <a:rPr lang="fr-FR" dirty="0" smtClean="0">
                <a:latin typeface="Tw Cen MT" pitchFamily="34" charset="0"/>
              </a:rPr>
              <a:t>.</a:t>
            </a:r>
          </a:p>
          <a:p>
            <a:pPr algn="just">
              <a:lnSpc>
                <a:spcPct val="100000"/>
              </a:lnSpc>
              <a:spcBef>
                <a:spcPts val="1200"/>
              </a:spcBef>
              <a:spcAft>
                <a:spcPts val="600"/>
              </a:spcAft>
              <a:defRPr/>
            </a:pPr>
            <a:r>
              <a:rPr lang="fr-CM" dirty="0">
                <a:latin typeface="Tw Cen MT" pitchFamily="34" charset="0"/>
              </a:rPr>
              <a:t>Depuis le 04/08/2019, les produits du premier groupe sont complètement démantelés et ceux du deuxième groupe le sont au taux de 45%. Dès le 04/08/2020, le démantèlement pour les produits du deuxième groupe passera à 60% et commencera pour les produits du 3</a:t>
            </a:r>
            <a:r>
              <a:rPr lang="fr-CM" baseline="30000" dirty="0">
                <a:latin typeface="Tw Cen MT" pitchFamily="34" charset="0"/>
              </a:rPr>
              <a:t>e</a:t>
            </a:r>
            <a:r>
              <a:rPr lang="fr-CM" dirty="0">
                <a:latin typeface="Tw Cen MT" pitchFamily="34" charset="0"/>
              </a:rPr>
              <a:t> groupe au taux de 10</a:t>
            </a:r>
            <a:r>
              <a:rPr lang="fr-CM" dirty="0" smtClean="0">
                <a:latin typeface="Tw Cen MT" pitchFamily="34" charset="0"/>
              </a:rPr>
              <a:t>%.</a:t>
            </a:r>
          </a:p>
          <a:p>
            <a:pPr algn="just">
              <a:lnSpc>
                <a:spcPct val="100000"/>
              </a:lnSpc>
              <a:spcBef>
                <a:spcPts val="1200"/>
              </a:spcBef>
              <a:defRPr/>
            </a:pPr>
            <a:r>
              <a:rPr lang="fr-FR" dirty="0">
                <a:latin typeface="Tw Cen MT" pitchFamily="34" charset="0"/>
              </a:rPr>
              <a:t>Au 31 décembre 2019, </a:t>
            </a:r>
            <a:r>
              <a:rPr lang="fr-CM" dirty="0" smtClean="0">
                <a:latin typeface="Tw Cen MT" pitchFamily="34" charset="0"/>
              </a:rPr>
              <a:t>Le </a:t>
            </a:r>
            <a:r>
              <a:rPr lang="fr-CM" dirty="0">
                <a:latin typeface="Tw Cen MT" pitchFamily="34" charset="0"/>
              </a:rPr>
              <a:t>montant de la moins value fiscale </a:t>
            </a:r>
            <a:r>
              <a:rPr lang="fr-FR" dirty="0">
                <a:latin typeface="Tw Cen MT" pitchFamily="34" charset="0"/>
              </a:rPr>
              <a:t>(recettes douanières uniquement) </a:t>
            </a:r>
            <a:r>
              <a:rPr lang="fr-CM" dirty="0" smtClean="0">
                <a:latin typeface="Tw Cen MT" pitchFamily="34" charset="0"/>
              </a:rPr>
              <a:t>est </a:t>
            </a:r>
            <a:r>
              <a:rPr lang="fr-CM" dirty="0">
                <a:latin typeface="Tw Cen MT" pitchFamily="34" charset="0"/>
              </a:rPr>
              <a:t>évalué à </a:t>
            </a:r>
            <a:r>
              <a:rPr lang="fr-CM" dirty="0" smtClean="0">
                <a:latin typeface="Tw Cen MT" pitchFamily="34" charset="0"/>
              </a:rPr>
              <a:t>21,49 </a:t>
            </a:r>
            <a:r>
              <a:rPr lang="fr-CM" dirty="0">
                <a:latin typeface="Tw Cen MT" pitchFamily="34" charset="0"/>
              </a:rPr>
              <a:t>millions € </a:t>
            </a:r>
            <a:r>
              <a:rPr lang="fr-CM" dirty="0" smtClean="0">
                <a:latin typeface="Tw Cen MT" pitchFamily="34" charset="0"/>
              </a:rPr>
              <a:t>depuis </a:t>
            </a:r>
            <a:r>
              <a:rPr lang="fr-CM" dirty="0">
                <a:latin typeface="Tw Cen MT" pitchFamily="34" charset="0"/>
              </a:rPr>
              <a:t>le début du démantèlement dont </a:t>
            </a:r>
            <a:r>
              <a:rPr lang="fr-CM" dirty="0" smtClean="0">
                <a:latin typeface="Tw Cen MT" pitchFamily="34" charset="0"/>
              </a:rPr>
              <a:t>:</a:t>
            </a:r>
          </a:p>
          <a:p>
            <a:pPr lvl="1"/>
            <a:r>
              <a:rPr lang="fr-CM" sz="2600" dirty="0" smtClean="0">
                <a:latin typeface="Tw Cen MT" pitchFamily="34" charset="0"/>
              </a:rPr>
              <a:t>1,07 million € </a:t>
            </a:r>
            <a:r>
              <a:rPr lang="fr-CM" sz="2600" dirty="0">
                <a:latin typeface="Tw Cen MT" pitchFamily="34" charset="0"/>
              </a:rPr>
              <a:t>à la première phase, </a:t>
            </a:r>
            <a:endParaRPr lang="fr-FR" sz="2600" dirty="0">
              <a:latin typeface="Tw Cen MT" pitchFamily="34" charset="0"/>
            </a:endParaRPr>
          </a:p>
          <a:p>
            <a:pPr lvl="1"/>
            <a:r>
              <a:rPr lang="fr-CM" sz="2600" dirty="0" smtClean="0">
                <a:latin typeface="Tw Cen MT" pitchFamily="34" charset="0"/>
              </a:rPr>
              <a:t>5</a:t>
            </a:r>
            <a:r>
              <a:rPr lang="fr-CM" sz="2600" dirty="0" smtClean="0">
                <a:latin typeface="Tw Cen MT" pitchFamily="34" charset="0"/>
              </a:rPr>
              <a:t>,49 </a:t>
            </a:r>
            <a:r>
              <a:rPr lang="fr-CM" sz="2600" dirty="0" smtClean="0">
                <a:latin typeface="Tw Cen MT" pitchFamily="34" charset="0"/>
              </a:rPr>
              <a:t>millions </a:t>
            </a:r>
            <a:r>
              <a:rPr lang="fr-CM" sz="2600" dirty="0">
                <a:latin typeface="Tw Cen MT" pitchFamily="34" charset="0"/>
              </a:rPr>
              <a:t>€ </a:t>
            </a:r>
            <a:r>
              <a:rPr lang="fr-CM" sz="2600" dirty="0" smtClean="0">
                <a:latin typeface="Tw Cen MT" pitchFamily="34" charset="0"/>
              </a:rPr>
              <a:t>au </a:t>
            </a:r>
            <a:r>
              <a:rPr lang="fr-CM" sz="2600" dirty="0">
                <a:latin typeface="Tw Cen MT" pitchFamily="34" charset="0"/>
              </a:rPr>
              <a:t>terme de la seconde phase, </a:t>
            </a:r>
            <a:endParaRPr lang="fr-FR" sz="2600" dirty="0">
              <a:latin typeface="Tw Cen MT" pitchFamily="34" charset="0"/>
            </a:endParaRPr>
          </a:p>
          <a:p>
            <a:pPr lvl="1"/>
            <a:r>
              <a:rPr lang="fr-CM" sz="2600" dirty="0">
                <a:latin typeface="Tw Cen MT" pitchFamily="34" charset="0"/>
              </a:rPr>
              <a:t>9,75 millions € </a:t>
            </a:r>
            <a:r>
              <a:rPr lang="fr-CM" sz="2600" dirty="0">
                <a:latin typeface="Tw Cen MT" pitchFamily="34" charset="0"/>
              </a:rPr>
              <a:t>à la 3</a:t>
            </a:r>
            <a:r>
              <a:rPr lang="fr-CM" sz="2600" baseline="30000" dirty="0">
                <a:latin typeface="Tw Cen MT" pitchFamily="34" charset="0"/>
              </a:rPr>
              <a:t>e</a:t>
            </a:r>
            <a:r>
              <a:rPr lang="fr-CM" sz="2600" dirty="0">
                <a:latin typeface="Tw Cen MT" pitchFamily="34" charset="0"/>
              </a:rPr>
              <a:t> phase et </a:t>
            </a:r>
            <a:endParaRPr lang="fr-FR" sz="2600" dirty="0">
              <a:latin typeface="Tw Cen MT" pitchFamily="34" charset="0"/>
            </a:endParaRPr>
          </a:p>
          <a:p>
            <a:pPr lvl="1"/>
            <a:r>
              <a:rPr lang="fr-CM" sz="2600" dirty="0">
                <a:latin typeface="Tw Cen MT" pitchFamily="34" charset="0"/>
              </a:rPr>
              <a:t>5,18 millions € </a:t>
            </a:r>
            <a:r>
              <a:rPr lang="fr-CM" sz="2600" dirty="0" smtClean="0">
                <a:latin typeface="Tw Cen MT" pitchFamily="34" charset="0"/>
              </a:rPr>
              <a:t>aux </a:t>
            </a:r>
            <a:r>
              <a:rPr lang="fr-CM" sz="2600" dirty="0">
                <a:latin typeface="Tw Cen MT" pitchFamily="34" charset="0"/>
              </a:rPr>
              <a:t>5 premiers mois de la quatrième phase</a:t>
            </a:r>
            <a:r>
              <a:rPr lang="fr-CM" sz="2600" dirty="0" smtClean="0">
                <a:latin typeface="Tw Cen MT" pitchFamily="34" charset="0"/>
              </a:rPr>
              <a:t>.</a:t>
            </a:r>
            <a:endParaRPr lang="fr-FR" sz="2600" dirty="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20858"/>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1- A </a:t>
            </a:r>
            <a:r>
              <a:rPr lang="fr-CM" sz="3200" b="1" dirty="0">
                <a:solidFill>
                  <a:srgbClr val="0070C0"/>
                </a:solidFill>
                <a:latin typeface="Tw Cen MT" panose="020B0602020104020603" pitchFamily="34" charset="0"/>
              </a:rPr>
              <a:t>propos de l’APE du Cameroun : </a:t>
            </a:r>
            <a:r>
              <a:rPr lang="fr-CM" sz="3200" b="1" dirty="0" smtClean="0">
                <a:solidFill>
                  <a:srgbClr val="0070C0"/>
                </a:solidFill>
                <a:latin typeface="Tw Cen MT" panose="020B0602020104020603" pitchFamily="34" charset="0"/>
              </a:rPr>
              <a:t>    </a:t>
            </a:r>
          </a:p>
          <a:p>
            <a:pPr marL="0" lvl="1">
              <a:lnSpc>
                <a:spcPct val="90000"/>
              </a:lnSpc>
              <a:spcBef>
                <a:spcPct val="0"/>
              </a:spcBef>
            </a:pPr>
            <a:r>
              <a:rPr lang="fr-CM" sz="3200" b="1" dirty="0">
                <a:solidFill>
                  <a:srgbClr val="0070C0"/>
                </a:solidFill>
                <a:latin typeface="Tw Cen MT" panose="020B0602020104020603" pitchFamily="34" charset="0"/>
              </a:rPr>
              <a:t> </a:t>
            </a:r>
            <a:r>
              <a:rPr lang="fr-CM" sz="3200" b="1" dirty="0" smtClean="0">
                <a:solidFill>
                  <a:srgbClr val="0070C0"/>
                </a:solidFill>
                <a:latin typeface="Tw Cen MT" panose="020B0602020104020603" pitchFamily="34" charset="0"/>
              </a:rPr>
              <a:t>   Quelques </a:t>
            </a:r>
            <a:r>
              <a:rPr lang="fr-CM" sz="3200" b="1" dirty="0">
                <a:solidFill>
                  <a:srgbClr val="0070C0"/>
                </a:solidFill>
                <a:latin typeface="Tw Cen MT" panose="020B0602020104020603" pitchFamily="34" charset="0"/>
              </a:rPr>
              <a:t>rappels et faits </a:t>
            </a:r>
            <a:r>
              <a:rPr lang="fr-CM" sz="3200" b="1" dirty="0" smtClean="0">
                <a:solidFill>
                  <a:srgbClr val="0070C0"/>
                </a:solidFill>
                <a:latin typeface="Tw Cen MT" panose="020B0602020104020603" pitchFamily="34" charset="0"/>
              </a:rPr>
              <a:t>saillants (2)</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3705965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sp>
        <p:nvSpPr>
          <p:cNvPr id="7" name="Espace réservé du contenu 2"/>
          <p:cNvSpPr txBox="1">
            <a:spLocks/>
          </p:cNvSpPr>
          <p:nvPr/>
        </p:nvSpPr>
        <p:spPr>
          <a:xfrm>
            <a:off x="753272" y="1268495"/>
            <a:ext cx="7198441" cy="4612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fr-FR" sz="2400" b="1" dirty="0" smtClean="0">
                <a:latin typeface="Tw Cen MT" panose="020B0602020104020603" pitchFamily="34" charset="0"/>
              </a:rPr>
              <a:t>Le Plan d’investissement extérieur de l’Union européenne (PIE)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et la </a:t>
            </a:r>
            <a:r>
              <a:rPr lang="fr-FR" sz="2400" b="1" dirty="0" smtClean="0">
                <a:latin typeface="Tw Cen MT" panose="020B0602020104020603" pitchFamily="34" charset="0"/>
              </a:rPr>
              <a:t>politique extérieure de l’UE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La cohérence : Politique extérieure de l’UE et le PIE comme Instrument de financement</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 Quelles</a:t>
            </a:r>
            <a:r>
              <a:rPr lang="fr-FR" sz="2400" b="1" dirty="0" smtClean="0">
                <a:latin typeface="Tw Cen MT" panose="020B0602020104020603" pitchFamily="34" charset="0"/>
              </a:rPr>
              <a:t> dispositions à prendre par le Cameroun ? </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Quel impact du PIE sur les négociations du futur Accord de Partenariat ACP-UE après 2020 ?</a:t>
            </a:r>
            <a:endParaRPr lang="fr-FR" sz="2400" b="1"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46"/>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21438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215022"/>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270252"/>
            <a:ext cx="771525" cy="571500"/>
          </a:xfrm>
          <a:prstGeom prst="rect">
            <a:avLst/>
          </a:prstGeom>
          <a:solidFill>
            <a:srgbClr val="FFFFFF"/>
          </a:solidFill>
          <a:ln>
            <a:noFill/>
          </a:ln>
        </p:spPr>
      </p:pic>
      <p:sp>
        <p:nvSpPr>
          <p:cNvPr id="14" name="Titre 1"/>
          <p:cNvSpPr txBox="1">
            <a:spLocks/>
          </p:cNvSpPr>
          <p:nvPr/>
        </p:nvSpPr>
        <p:spPr>
          <a:xfrm>
            <a:off x="600494" y="952618"/>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1- A </a:t>
            </a:r>
            <a:r>
              <a:rPr lang="fr-CM" sz="3200" b="1" dirty="0">
                <a:solidFill>
                  <a:srgbClr val="0070C0"/>
                </a:solidFill>
                <a:latin typeface="Tw Cen MT" panose="020B0602020104020603" pitchFamily="34" charset="0"/>
              </a:rPr>
              <a:t>propos de l’APE du Cameroun : </a:t>
            </a:r>
            <a:r>
              <a:rPr lang="fr-CM" sz="3200" b="1" dirty="0" smtClean="0">
                <a:solidFill>
                  <a:srgbClr val="0070C0"/>
                </a:solidFill>
                <a:latin typeface="Tw Cen MT" panose="020B0602020104020603" pitchFamily="34" charset="0"/>
              </a:rPr>
              <a:t>    </a:t>
            </a:r>
          </a:p>
          <a:p>
            <a:pPr marL="0" lvl="1">
              <a:lnSpc>
                <a:spcPct val="90000"/>
              </a:lnSpc>
              <a:spcBef>
                <a:spcPct val="0"/>
              </a:spcBef>
            </a:pPr>
            <a:r>
              <a:rPr lang="fr-CM" sz="3200" b="1" dirty="0">
                <a:solidFill>
                  <a:srgbClr val="0070C0"/>
                </a:solidFill>
                <a:latin typeface="Tw Cen MT" panose="020B0602020104020603" pitchFamily="34" charset="0"/>
              </a:rPr>
              <a:t> </a:t>
            </a:r>
            <a:r>
              <a:rPr lang="fr-CM" sz="3200" b="1" dirty="0" smtClean="0">
                <a:solidFill>
                  <a:srgbClr val="0070C0"/>
                </a:solidFill>
                <a:latin typeface="Tw Cen MT" panose="020B0602020104020603" pitchFamily="34" charset="0"/>
              </a:rPr>
              <a:t>   Quelques </a:t>
            </a:r>
            <a:r>
              <a:rPr lang="fr-CM" sz="3200" b="1" dirty="0">
                <a:solidFill>
                  <a:srgbClr val="0070C0"/>
                </a:solidFill>
                <a:latin typeface="Tw Cen MT" panose="020B0602020104020603" pitchFamily="34" charset="0"/>
              </a:rPr>
              <a:t>rappels et faits </a:t>
            </a:r>
            <a:r>
              <a:rPr lang="fr-CM" sz="3200" b="1" dirty="0" smtClean="0">
                <a:solidFill>
                  <a:srgbClr val="0070C0"/>
                </a:solidFill>
                <a:latin typeface="Tw Cen MT" panose="020B0602020104020603" pitchFamily="34" charset="0"/>
              </a:rPr>
              <a:t>saillants (3)</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graphicFrame>
        <p:nvGraphicFramePr>
          <p:cNvPr id="2" name="Tableau 1"/>
          <p:cNvGraphicFramePr>
            <a:graphicFrameLocks noGrp="1"/>
          </p:cNvGraphicFramePr>
          <p:nvPr>
            <p:extLst>
              <p:ext uri="{D42A27DB-BD31-4B8C-83A1-F6EECF244321}">
                <p14:modId xmlns:p14="http://schemas.microsoft.com/office/powerpoint/2010/main" val="773989663"/>
              </p:ext>
            </p:extLst>
          </p:nvPr>
        </p:nvGraphicFramePr>
        <p:xfrm>
          <a:off x="887103" y="2013041"/>
          <a:ext cx="7212842" cy="3899386"/>
        </p:xfrm>
        <a:graphic>
          <a:graphicData uri="http://schemas.openxmlformats.org/drawingml/2006/table">
            <a:tbl>
              <a:tblPr firstRow="1" firstCol="1" bandRow="1">
                <a:tableStyleId>{5C22544A-7EE6-4342-B048-85BDC9FD1C3A}</a:tableStyleId>
              </a:tblPr>
              <a:tblGrid>
                <a:gridCol w="4787770"/>
                <a:gridCol w="2425072"/>
              </a:tblGrid>
              <a:tr h="388969">
                <a:tc>
                  <a:txBody>
                    <a:bodyPr/>
                    <a:lstStyle/>
                    <a:p>
                      <a:pPr algn="ctr">
                        <a:lnSpc>
                          <a:spcPts val="1600"/>
                        </a:lnSpc>
                        <a:spcAft>
                          <a:spcPts val="0"/>
                        </a:spcAft>
                      </a:pPr>
                      <a:r>
                        <a:rPr lang="fr-FR" sz="1600" dirty="0">
                          <a:solidFill>
                            <a:schemeClr val="tx1"/>
                          </a:solidFill>
                          <a:effectLst/>
                          <a:latin typeface="Tw Cen MT" pitchFamily="34" charset="0"/>
                        </a:rPr>
                        <a:t>Désignation</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ts val="1600"/>
                        </a:lnSpc>
                        <a:spcAft>
                          <a:spcPts val="0"/>
                        </a:spcAft>
                      </a:pPr>
                      <a:r>
                        <a:rPr lang="fr-FR" sz="1600">
                          <a:solidFill>
                            <a:schemeClr val="tx1"/>
                          </a:solidFill>
                          <a:effectLst/>
                          <a:latin typeface="Tw Cen MT" pitchFamily="34" charset="0"/>
                        </a:rPr>
                        <a:t>Dates</a:t>
                      </a:r>
                      <a:endParaRPr lang="fr-FR" sz="1400">
                        <a:solidFill>
                          <a:schemeClr val="tx1"/>
                        </a:solidFill>
                        <a:effectLst/>
                        <a:latin typeface="Tw Cen MT" pitchFamily="34" charset="0"/>
                        <a:ea typeface="Calibri"/>
                        <a:cs typeface="Times New Roman"/>
                      </a:endParaRPr>
                    </a:p>
                  </a:txBody>
                  <a:tcPr marL="68580" marR="68580" marT="0" marB="0" anchor="ctr"/>
                </a:tc>
              </a:tr>
              <a:tr h="394746">
                <a:tc>
                  <a:txBody>
                    <a:bodyPr/>
                    <a:lstStyle/>
                    <a:p>
                      <a:pPr marL="107950" algn="l">
                        <a:lnSpc>
                          <a:spcPct val="115000"/>
                        </a:lnSpc>
                        <a:spcBef>
                          <a:spcPts val="400"/>
                        </a:spcBef>
                        <a:spcAft>
                          <a:spcPts val="0"/>
                        </a:spcAft>
                      </a:pPr>
                      <a:r>
                        <a:rPr lang="fr-FR" sz="1600" dirty="0">
                          <a:solidFill>
                            <a:schemeClr val="tx1"/>
                          </a:solidFill>
                          <a:effectLst/>
                          <a:latin typeface="Tw Cen MT" pitchFamily="34" charset="0"/>
                        </a:rPr>
                        <a:t>Accord paraphé</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1</a:t>
                      </a:r>
                      <a:r>
                        <a:rPr lang="fr-FR" sz="1600" baseline="30000" dirty="0">
                          <a:solidFill>
                            <a:schemeClr val="tx1"/>
                          </a:solidFill>
                          <a:effectLst/>
                          <a:latin typeface="Tw Cen MT" pitchFamily="34" charset="0"/>
                        </a:rPr>
                        <a:t>er</a:t>
                      </a:r>
                      <a:r>
                        <a:rPr lang="fr-FR" sz="1600" dirty="0">
                          <a:solidFill>
                            <a:schemeClr val="tx1"/>
                          </a:solidFill>
                          <a:effectLst/>
                          <a:latin typeface="Tw Cen MT" pitchFamily="34" charset="0"/>
                        </a:rPr>
                        <a:t> décembre 2007</a:t>
                      </a:r>
                      <a:endParaRPr lang="fr-FR" sz="1400" dirty="0">
                        <a:solidFill>
                          <a:schemeClr val="tx1"/>
                        </a:solidFill>
                        <a:effectLst/>
                        <a:latin typeface="Tw Cen MT" pitchFamily="34" charset="0"/>
                        <a:ea typeface="Calibri"/>
                        <a:cs typeface="Times New Roman"/>
                      </a:endParaRPr>
                    </a:p>
                  </a:txBody>
                  <a:tcPr marL="68580" marR="68580" marT="0" marB="0" anchor="ctr"/>
                </a:tc>
              </a:tr>
              <a:tr h="498444">
                <a:tc>
                  <a:txBody>
                    <a:bodyPr/>
                    <a:lstStyle/>
                    <a:p>
                      <a:pPr marL="107950" algn="l">
                        <a:lnSpc>
                          <a:spcPct val="115000"/>
                        </a:lnSpc>
                        <a:spcBef>
                          <a:spcPts val="400"/>
                        </a:spcBef>
                        <a:spcAft>
                          <a:spcPts val="0"/>
                        </a:spcAft>
                      </a:pPr>
                      <a:r>
                        <a:rPr lang="fr-FR" sz="1600" dirty="0">
                          <a:solidFill>
                            <a:schemeClr val="tx1"/>
                          </a:solidFill>
                          <a:effectLst/>
                          <a:latin typeface="Tw Cen MT" pitchFamily="34" charset="0"/>
                        </a:rPr>
                        <a:t>Signature par la partie européenne</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17 décembre 2007</a:t>
                      </a:r>
                      <a:endParaRPr lang="fr-FR" sz="1400" dirty="0">
                        <a:solidFill>
                          <a:schemeClr val="tx1"/>
                        </a:solidFill>
                        <a:effectLst/>
                        <a:latin typeface="Tw Cen MT" pitchFamily="34" charset="0"/>
                        <a:ea typeface="Calibri"/>
                        <a:cs typeface="Times New Roman"/>
                      </a:endParaRPr>
                    </a:p>
                  </a:txBody>
                  <a:tcPr marL="68580" marR="68580" marT="0" marB="0" anchor="ctr"/>
                </a:tc>
              </a:tr>
              <a:tr h="376052">
                <a:tc>
                  <a:txBody>
                    <a:bodyPr/>
                    <a:lstStyle/>
                    <a:p>
                      <a:pPr marL="107950" algn="l">
                        <a:lnSpc>
                          <a:spcPct val="115000"/>
                        </a:lnSpc>
                        <a:spcBef>
                          <a:spcPts val="400"/>
                        </a:spcBef>
                        <a:spcAft>
                          <a:spcPts val="0"/>
                        </a:spcAft>
                      </a:pPr>
                      <a:r>
                        <a:rPr lang="fr-FR" sz="1600" dirty="0">
                          <a:solidFill>
                            <a:schemeClr val="tx1"/>
                          </a:solidFill>
                          <a:effectLst/>
                          <a:latin typeface="Tw Cen MT" pitchFamily="34" charset="0"/>
                        </a:rPr>
                        <a:t>Mise en œuvre côté européen</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1</a:t>
                      </a:r>
                      <a:r>
                        <a:rPr lang="fr-FR" sz="1600" baseline="30000" dirty="0">
                          <a:solidFill>
                            <a:schemeClr val="tx1"/>
                          </a:solidFill>
                          <a:effectLst/>
                          <a:latin typeface="Tw Cen MT" pitchFamily="34" charset="0"/>
                        </a:rPr>
                        <a:t>er</a:t>
                      </a:r>
                      <a:r>
                        <a:rPr lang="fr-FR" sz="1600" dirty="0">
                          <a:solidFill>
                            <a:schemeClr val="tx1"/>
                          </a:solidFill>
                          <a:effectLst/>
                          <a:latin typeface="Tw Cen MT" pitchFamily="34" charset="0"/>
                        </a:rPr>
                        <a:t> janvier 2008</a:t>
                      </a:r>
                      <a:endParaRPr lang="fr-FR" sz="1400" dirty="0">
                        <a:solidFill>
                          <a:schemeClr val="tx1"/>
                        </a:solidFill>
                        <a:effectLst/>
                        <a:latin typeface="Tw Cen MT" pitchFamily="34" charset="0"/>
                        <a:ea typeface="Calibri"/>
                        <a:cs typeface="Times New Roman"/>
                      </a:endParaRPr>
                    </a:p>
                  </a:txBody>
                  <a:tcPr marL="68580" marR="68580" marT="0" marB="0" anchor="ctr"/>
                </a:tc>
              </a:tr>
              <a:tr h="443552">
                <a:tc>
                  <a:txBody>
                    <a:bodyPr/>
                    <a:lstStyle/>
                    <a:p>
                      <a:pPr marL="107950" algn="l">
                        <a:lnSpc>
                          <a:spcPct val="115000"/>
                        </a:lnSpc>
                        <a:spcBef>
                          <a:spcPts val="400"/>
                        </a:spcBef>
                        <a:spcAft>
                          <a:spcPts val="0"/>
                        </a:spcAft>
                      </a:pPr>
                      <a:r>
                        <a:rPr lang="fr-FR" sz="1600">
                          <a:solidFill>
                            <a:schemeClr val="tx1"/>
                          </a:solidFill>
                          <a:effectLst/>
                          <a:latin typeface="Tw Cen MT" pitchFamily="34" charset="0"/>
                        </a:rPr>
                        <a:t>Signature de l’accord</a:t>
                      </a:r>
                      <a:endParaRPr lang="fr-FR" sz="140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15 janvier 2009</a:t>
                      </a:r>
                      <a:endParaRPr lang="fr-FR" sz="1400" dirty="0">
                        <a:solidFill>
                          <a:schemeClr val="tx1"/>
                        </a:solidFill>
                        <a:effectLst/>
                        <a:latin typeface="Tw Cen MT" pitchFamily="34" charset="0"/>
                        <a:ea typeface="Calibri"/>
                        <a:cs typeface="Times New Roman"/>
                      </a:endParaRPr>
                    </a:p>
                  </a:txBody>
                  <a:tcPr marL="68580" marR="68580" marT="0" marB="0" anchor="ctr"/>
                </a:tc>
              </a:tr>
              <a:tr h="395785">
                <a:tc>
                  <a:txBody>
                    <a:bodyPr/>
                    <a:lstStyle/>
                    <a:p>
                      <a:pPr marL="107950" algn="l">
                        <a:lnSpc>
                          <a:spcPct val="115000"/>
                        </a:lnSpc>
                        <a:spcBef>
                          <a:spcPts val="400"/>
                        </a:spcBef>
                        <a:spcAft>
                          <a:spcPts val="0"/>
                        </a:spcAft>
                      </a:pPr>
                      <a:r>
                        <a:rPr lang="fr-FR" sz="1600">
                          <a:solidFill>
                            <a:schemeClr val="tx1"/>
                          </a:solidFill>
                          <a:effectLst/>
                          <a:latin typeface="Tw Cen MT" pitchFamily="34" charset="0"/>
                        </a:rPr>
                        <a:t>Ratification de l’accord</a:t>
                      </a:r>
                      <a:endParaRPr lang="fr-FR" sz="140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22 juillet 2014</a:t>
                      </a:r>
                      <a:endParaRPr lang="fr-FR" sz="1400" dirty="0">
                        <a:solidFill>
                          <a:schemeClr val="tx1"/>
                        </a:solidFill>
                        <a:effectLst/>
                        <a:latin typeface="Tw Cen MT" pitchFamily="34" charset="0"/>
                        <a:ea typeface="Calibri"/>
                        <a:cs typeface="Times New Roman"/>
                      </a:endParaRPr>
                    </a:p>
                  </a:txBody>
                  <a:tcPr marL="68580" marR="68580" marT="0" marB="0" anchor="ctr"/>
                </a:tc>
              </a:tr>
              <a:tr h="429905">
                <a:tc>
                  <a:txBody>
                    <a:bodyPr/>
                    <a:lstStyle/>
                    <a:p>
                      <a:pPr marL="107950" algn="l">
                        <a:lnSpc>
                          <a:spcPct val="115000"/>
                        </a:lnSpc>
                        <a:spcBef>
                          <a:spcPts val="400"/>
                        </a:spcBef>
                        <a:spcAft>
                          <a:spcPts val="0"/>
                        </a:spcAft>
                      </a:pPr>
                      <a:r>
                        <a:rPr lang="fr-FR" sz="1600" dirty="0">
                          <a:solidFill>
                            <a:schemeClr val="tx1"/>
                          </a:solidFill>
                          <a:effectLst/>
                          <a:latin typeface="Tw Cen MT" pitchFamily="34" charset="0"/>
                        </a:rPr>
                        <a:t>Démantèlement des produits du premier groupe</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04 août 2016</a:t>
                      </a:r>
                      <a:endParaRPr lang="fr-FR" sz="1400" dirty="0">
                        <a:solidFill>
                          <a:schemeClr val="tx1"/>
                        </a:solidFill>
                        <a:effectLst/>
                        <a:latin typeface="Tw Cen MT" pitchFamily="34" charset="0"/>
                        <a:ea typeface="Calibri"/>
                        <a:cs typeface="Times New Roman"/>
                      </a:endParaRPr>
                    </a:p>
                  </a:txBody>
                  <a:tcPr marL="68580" marR="68580" marT="0" marB="0" anchor="ctr"/>
                </a:tc>
              </a:tr>
              <a:tr h="457200">
                <a:tc>
                  <a:txBody>
                    <a:bodyPr/>
                    <a:lstStyle/>
                    <a:p>
                      <a:pPr marL="107950" algn="l">
                        <a:lnSpc>
                          <a:spcPct val="115000"/>
                        </a:lnSpc>
                        <a:spcBef>
                          <a:spcPts val="400"/>
                        </a:spcBef>
                        <a:spcAft>
                          <a:spcPts val="0"/>
                        </a:spcAft>
                      </a:pPr>
                      <a:r>
                        <a:rPr lang="fr-FR" sz="1600">
                          <a:solidFill>
                            <a:schemeClr val="tx1"/>
                          </a:solidFill>
                          <a:effectLst/>
                          <a:latin typeface="Tw Cen MT" pitchFamily="34" charset="0"/>
                        </a:rPr>
                        <a:t>Démantèlement des produits du second groupe</a:t>
                      </a:r>
                      <a:endParaRPr lang="fr-FR" sz="140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04 août 2017</a:t>
                      </a:r>
                      <a:endParaRPr lang="fr-FR" sz="1400" dirty="0">
                        <a:solidFill>
                          <a:schemeClr val="tx1"/>
                        </a:solidFill>
                        <a:effectLst/>
                        <a:latin typeface="Tw Cen MT" pitchFamily="34" charset="0"/>
                        <a:ea typeface="Calibri"/>
                        <a:cs typeface="Times New Roman"/>
                      </a:endParaRPr>
                    </a:p>
                  </a:txBody>
                  <a:tcPr marL="68580" marR="68580" marT="0" marB="0" anchor="ctr"/>
                </a:tc>
              </a:tr>
              <a:tr h="514733">
                <a:tc>
                  <a:txBody>
                    <a:bodyPr/>
                    <a:lstStyle/>
                    <a:p>
                      <a:pPr marL="107950" algn="l">
                        <a:lnSpc>
                          <a:spcPct val="115000"/>
                        </a:lnSpc>
                        <a:spcBef>
                          <a:spcPts val="400"/>
                        </a:spcBef>
                        <a:spcAft>
                          <a:spcPts val="0"/>
                        </a:spcAft>
                      </a:pPr>
                      <a:r>
                        <a:rPr lang="fr-FR" sz="1600" dirty="0">
                          <a:solidFill>
                            <a:schemeClr val="tx1"/>
                          </a:solidFill>
                          <a:effectLst/>
                          <a:latin typeface="Tw Cen MT" pitchFamily="34" charset="0"/>
                        </a:rPr>
                        <a:t>Démantèlement des produits du troisième groupe</a:t>
                      </a:r>
                      <a:endParaRPr lang="fr-FR" sz="1400" dirty="0">
                        <a:solidFill>
                          <a:schemeClr val="tx1"/>
                        </a:solidFill>
                        <a:effectLst/>
                        <a:latin typeface="Tw Cen MT" pitchFamily="34" charset="0"/>
                        <a:ea typeface="Calibri"/>
                        <a:cs typeface="Times New Roman"/>
                      </a:endParaRPr>
                    </a:p>
                  </a:txBody>
                  <a:tcPr marL="68580" marR="68580" marT="0" marB="0" anchor="ctr"/>
                </a:tc>
                <a:tc>
                  <a:txBody>
                    <a:bodyPr/>
                    <a:lstStyle/>
                    <a:p>
                      <a:pPr algn="ctr">
                        <a:lnSpc>
                          <a:spcPct val="115000"/>
                        </a:lnSpc>
                        <a:spcBef>
                          <a:spcPts val="400"/>
                        </a:spcBef>
                        <a:spcAft>
                          <a:spcPts val="0"/>
                        </a:spcAft>
                      </a:pPr>
                      <a:r>
                        <a:rPr lang="fr-FR" sz="1600" dirty="0">
                          <a:solidFill>
                            <a:schemeClr val="tx1"/>
                          </a:solidFill>
                          <a:effectLst/>
                          <a:latin typeface="Tw Cen MT" pitchFamily="34" charset="0"/>
                        </a:rPr>
                        <a:t>04 août 2020.</a:t>
                      </a:r>
                      <a:endParaRPr lang="fr-FR" sz="1400" dirty="0">
                        <a:solidFill>
                          <a:schemeClr val="tx1"/>
                        </a:solidFill>
                        <a:effectLst/>
                        <a:latin typeface="Tw Cen MT" pitchFamily="34" charset="0"/>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903097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sp>
        <p:nvSpPr>
          <p:cNvPr id="7" name="Espace réservé du contenu 2"/>
          <p:cNvSpPr txBox="1">
            <a:spLocks/>
          </p:cNvSpPr>
          <p:nvPr/>
        </p:nvSpPr>
        <p:spPr>
          <a:xfrm>
            <a:off x="753272" y="1268495"/>
            <a:ext cx="7198441" cy="4612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fr-FR" sz="2400" b="1" dirty="0" smtClean="0">
                <a:latin typeface="Tw Cen MT" panose="020B0602020104020603" pitchFamily="34" charset="0"/>
              </a:rPr>
              <a:t>Le Plan d’investissement extérieur de l’Union européenne (PIE)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et la </a:t>
            </a:r>
            <a:r>
              <a:rPr lang="fr-FR" sz="2400" b="1" dirty="0" smtClean="0">
                <a:latin typeface="Tw Cen MT" panose="020B0602020104020603" pitchFamily="34" charset="0"/>
              </a:rPr>
              <a:t>politique extérieure de l’UE</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La cohérence : Politique extérieure de l’UE et le PIE comme Instrument de financement</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altLang="fr-FR" sz="2400" b="1" dirty="0" smtClean="0">
                <a:latin typeface="Tw Cen MT" panose="020B0602020104020603" pitchFamily="34" charset="0"/>
              </a:rPr>
              <a:t>Le PIE : Quelles</a:t>
            </a:r>
            <a:r>
              <a:rPr lang="fr-FR" sz="2400" b="1" dirty="0" smtClean="0">
                <a:latin typeface="Tw Cen MT" panose="020B0602020104020603" pitchFamily="34" charset="0"/>
              </a:rPr>
              <a:t> dispositions à prendre par le Cameroun ? </a:t>
            </a:r>
          </a:p>
          <a:p>
            <a:pPr marL="457200" indent="-457200" algn="just">
              <a:buFont typeface="+mj-lt"/>
              <a:buAutoNum type="arabicPeriod"/>
            </a:pPr>
            <a:endParaRPr lang="fr-FR" sz="800" b="1" dirty="0" smtClean="0">
              <a:latin typeface="Tw Cen MT" panose="020B0602020104020603" pitchFamily="34" charset="0"/>
            </a:endParaRPr>
          </a:p>
          <a:p>
            <a:pPr marL="457200" indent="-457200" algn="just">
              <a:buFont typeface="+mj-lt"/>
              <a:buAutoNum type="arabicPeriod"/>
            </a:pPr>
            <a:r>
              <a:rPr lang="fr-FR" sz="2400" b="1" dirty="0" smtClean="0">
                <a:latin typeface="Tw Cen MT" panose="020B0602020104020603" pitchFamily="34" charset="0"/>
              </a:rPr>
              <a:t>Quel impact du PIE sur les négociations du futur Accord de Partenariat ACP-UE après 2020 ?</a:t>
            </a:r>
            <a:endParaRPr lang="fr-FR" sz="2400" b="1"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218"/>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609058" y="2149528"/>
            <a:ext cx="8057112" cy="373132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FR" sz="2000" dirty="0" smtClean="0">
                <a:latin typeface="Tw Cen MT" pitchFamily="34" charset="0"/>
              </a:rPr>
              <a:t>L’APE </a:t>
            </a:r>
            <a:r>
              <a:rPr lang="fr-FR" sz="2000" dirty="0">
                <a:latin typeface="Tw Cen MT" pitchFamily="34" charset="0"/>
              </a:rPr>
              <a:t>dispose aussi d’une dimension de développement et l'UE en collaboration avec le Gouvernement et le secteur privé camerounais a identifié des domaines prioritaires de la coopération nécessaires pour </a:t>
            </a:r>
            <a:r>
              <a:rPr lang="fr-FR" sz="2000" dirty="0" smtClean="0">
                <a:latin typeface="Tw Cen MT" pitchFamily="34" charset="0"/>
              </a:rPr>
              <a:t>accompagner la mise en œuvre de l'APE. </a:t>
            </a:r>
          </a:p>
          <a:p>
            <a:pPr algn="just">
              <a:lnSpc>
                <a:spcPct val="100000"/>
              </a:lnSpc>
              <a:spcBef>
                <a:spcPts val="1200"/>
              </a:spcBef>
              <a:spcAft>
                <a:spcPts val="600"/>
              </a:spcAft>
              <a:defRPr/>
            </a:pPr>
            <a:r>
              <a:rPr lang="fr-FR" sz="2000" dirty="0" smtClean="0">
                <a:latin typeface="Tw Cen MT" pitchFamily="34" charset="0"/>
              </a:rPr>
              <a:t>Des programmes de soutien et d’appui aux négociations et à la mise en œuvre de l’APE depuis le 9</a:t>
            </a:r>
            <a:r>
              <a:rPr lang="fr-FR" sz="2000" baseline="30000" dirty="0" smtClean="0">
                <a:latin typeface="Tw Cen MT" pitchFamily="34" charset="0"/>
              </a:rPr>
              <a:t>e</a:t>
            </a:r>
            <a:r>
              <a:rPr lang="fr-FR" sz="2000" dirty="0" smtClean="0">
                <a:latin typeface="Tw Cen MT" pitchFamily="34" charset="0"/>
              </a:rPr>
              <a:t> FED.</a:t>
            </a:r>
          </a:p>
          <a:p>
            <a:r>
              <a:rPr lang="fr-CM" sz="2000" dirty="0" smtClean="0">
                <a:latin typeface="Tw Cen MT" pitchFamily="34" charset="0"/>
              </a:rPr>
              <a:t>Le financement de l’APE : </a:t>
            </a:r>
            <a:r>
              <a:rPr lang="fr-FR" sz="2000" dirty="0"/>
              <a:t>la mise en place d'un </a:t>
            </a:r>
            <a:r>
              <a:rPr lang="fr-FR" sz="2000" dirty="0" smtClean="0"/>
              <a:t>fonds régional </a:t>
            </a:r>
            <a:r>
              <a:rPr lang="fr-FR" sz="2000" dirty="0"/>
              <a:t>APE (FORAPE</a:t>
            </a:r>
            <a:r>
              <a:rPr lang="fr-FR" sz="2000" dirty="0" smtClean="0"/>
              <a:t>)</a:t>
            </a:r>
            <a:r>
              <a:rPr lang="fr-CM" sz="2000" dirty="0" smtClean="0">
                <a:latin typeface="Tw Cen MT" pitchFamily="34" charset="0"/>
              </a:rPr>
              <a:t>.</a:t>
            </a:r>
          </a:p>
          <a:p>
            <a:pPr>
              <a:lnSpc>
                <a:spcPct val="100000"/>
              </a:lnSpc>
              <a:spcAft>
                <a:spcPts val="600"/>
              </a:spcAft>
              <a:defRPr/>
            </a:pPr>
            <a:r>
              <a:rPr lang="fr-FR" sz="2000" dirty="0">
                <a:latin typeface="Tw Cen MT" pitchFamily="34" charset="0"/>
              </a:rPr>
              <a:t>L'organisation conjointe d'une étude sur l'impact fiscal net de l'APE et des mesures de compensation fiscale</a:t>
            </a:r>
            <a:r>
              <a:rPr lang="fr-FR" sz="2000" dirty="0">
                <a:latin typeface="Tw Cen MT" pitchFamily="34" charset="0"/>
              </a:rPr>
              <a:t>. </a:t>
            </a:r>
            <a:r>
              <a:rPr lang="fr-FR" sz="2000" b="1" u="sng" dirty="0">
                <a:latin typeface="Tw Cen MT" pitchFamily="34" charset="0"/>
              </a:rPr>
              <a:t>Au global, l’impact cumulatif sur les recettes fiscales s’élève à </a:t>
            </a:r>
            <a:r>
              <a:rPr lang="fr-FR" sz="2000" b="1" u="sng" dirty="0" smtClean="0">
                <a:latin typeface="Tw Cen MT" pitchFamily="34" charset="0"/>
              </a:rPr>
              <a:t>2,40 milliards €</a:t>
            </a:r>
            <a:r>
              <a:rPr lang="fr-FR" sz="2000" dirty="0" smtClean="0">
                <a:latin typeface="Tw Cen MT" pitchFamily="34" charset="0"/>
              </a:rPr>
              <a:t>.</a:t>
            </a:r>
            <a:endParaRPr lang="fr-CM" sz="2000" dirty="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6862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1- A </a:t>
            </a:r>
            <a:r>
              <a:rPr lang="fr-CM" sz="3200" b="1" dirty="0">
                <a:solidFill>
                  <a:srgbClr val="0070C0"/>
                </a:solidFill>
                <a:latin typeface="Tw Cen MT" panose="020B0602020104020603" pitchFamily="34" charset="0"/>
              </a:rPr>
              <a:t>propos de l’APE du Cameroun : </a:t>
            </a:r>
            <a:r>
              <a:rPr lang="fr-CM" sz="3200" b="1" dirty="0" smtClean="0">
                <a:solidFill>
                  <a:srgbClr val="0070C0"/>
                </a:solidFill>
                <a:latin typeface="Tw Cen MT" panose="020B0602020104020603" pitchFamily="34" charset="0"/>
              </a:rPr>
              <a:t>    </a:t>
            </a:r>
          </a:p>
          <a:p>
            <a:pPr marL="0" lvl="1">
              <a:lnSpc>
                <a:spcPct val="90000"/>
              </a:lnSpc>
              <a:spcBef>
                <a:spcPct val="0"/>
              </a:spcBef>
            </a:pPr>
            <a:r>
              <a:rPr lang="fr-CM" sz="3200" b="1" dirty="0">
                <a:solidFill>
                  <a:srgbClr val="0070C0"/>
                </a:solidFill>
                <a:latin typeface="Tw Cen MT" panose="020B0602020104020603" pitchFamily="34" charset="0"/>
              </a:rPr>
              <a:t> </a:t>
            </a:r>
            <a:r>
              <a:rPr lang="fr-CM" sz="3200" b="1" dirty="0" smtClean="0">
                <a:solidFill>
                  <a:srgbClr val="0070C0"/>
                </a:solidFill>
                <a:latin typeface="Tw Cen MT" panose="020B0602020104020603" pitchFamily="34" charset="0"/>
              </a:rPr>
              <a:t>   Quelques </a:t>
            </a:r>
            <a:r>
              <a:rPr lang="fr-CM" sz="3200" b="1" dirty="0">
                <a:solidFill>
                  <a:srgbClr val="0070C0"/>
                </a:solidFill>
                <a:latin typeface="Tw Cen MT" panose="020B0602020104020603" pitchFamily="34" charset="0"/>
              </a:rPr>
              <a:t>rappels et faits </a:t>
            </a:r>
            <a:r>
              <a:rPr lang="fr-CM" sz="3200" b="1" dirty="0" smtClean="0">
                <a:solidFill>
                  <a:srgbClr val="0070C0"/>
                </a:solidFill>
                <a:latin typeface="Tw Cen MT" panose="020B0602020104020603" pitchFamily="34" charset="0"/>
              </a:rPr>
              <a:t>saillants (4)</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2311621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25442" y="2169995"/>
            <a:ext cx="8051078" cy="36985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FR" sz="1800" dirty="0" smtClean="0">
                <a:latin typeface="Tw Cen MT" pitchFamily="34" charset="0"/>
              </a:rPr>
              <a:t>Pour compenser </a:t>
            </a:r>
            <a:r>
              <a:rPr lang="fr-FR" sz="1800" dirty="0">
                <a:latin typeface="Tw Cen MT" pitchFamily="34" charset="0"/>
              </a:rPr>
              <a:t>les pertes prévisionnelles de recettes douanières, </a:t>
            </a:r>
            <a:r>
              <a:rPr lang="fr-FR" sz="1800" dirty="0" smtClean="0">
                <a:latin typeface="Tw Cen MT" pitchFamily="34" charset="0"/>
              </a:rPr>
              <a:t>le Cameroun s’est engagé </a:t>
            </a:r>
            <a:r>
              <a:rPr lang="fr-FR" sz="1800" dirty="0">
                <a:latin typeface="Tw Cen MT" pitchFamily="34" charset="0"/>
              </a:rPr>
              <a:t>dans un processus de réformes structurelles avec l’élaboration d’un plan de modernisation (2016-2018-2021) qui s’articule autour des trois axes stratégiques </a:t>
            </a:r>
            <a:r>
              <a:rPr lang="fr-FR" sz="1800" dirty="0" smtClean="0">
                <a:latin typeface="Tw Cen MT" pitchFamily="34" charset="0"/>
              </a:rPr>
              <a:t>suivants : (</a:t>
            </a:r>
            <a:r>
              <a:rPr lang="fr-FR" sz="1800" dirty="0">
                <a:latin typeface="Tw Cen MT" pitchFamily="34" charset="0"/>
              </a:rPr>
              <a:t>1) </a:t>
            </a:r>
            <a:r>
              <a:rPr lang="fr-FR" sz="1800" dirty="0" smtClean="0">
                <a:latin typeface="Tw Cen MT" pitchFamily="34" charset="0"/>
              </a:rPr>
              <a:t>l’amélioration </a:t>
            </a:r>
            <a:r>
              <a:rPr lang="fr-FR" sz="1800" dirty="0">
                <a:latin typeface="Tw Cen MT" pitchFamily="34" charset="0"/>
              </a:rPr>
              <a:t>du niveau du ratio </a:t>
            </a:r>
            <a:r>
              <a:rPr lang="fr-FR" sz="1800" dirty="0" smtClean="0">
                <a:latin typeface="Tw Cen MT" pitchFamily="34" charset="0"/>
              </a:rPr>
              <a:t>impôts/PIB</a:t>
            </a:r>
            <a:r>
              <a:rPr lang="fr-FR" sz="1800" dirty="0">
                <a:latin typeface="Tw Cen MT" pitchFamily="34" charset="0"/>
              </a:rPr>
              <a:t>; (2) </a:t>
            </a:r>
            <a:r>
              <a:rPr lang="fr-FR" sz="1800" dirty="0" smtClean="0">
                <a:latin typeface="Tw Cen MT" pitchFamily="34" charset="0"/>
              </a:rPr>
              <a:t>l’amélioration </a:t>
            </a:r>
            <a:r>
              <a:rPr lang="fr-FR" sz="1800" dirty="0">
                <a:latin typeface="Tw Cen MT" pitchFamily="34" charset="0"/>
              </a:rPr>
              <a:t>dans le qualité de service; et (3) </a:t>
            </a:r>
            <a:r>
              <a:rPr lang="fr-FR" sz="1800" dirty="0" smtClean="0">
                <a:latin typeface="Tw Cen MT" pitchFamily="34" charset="0"/>
              </a:rPr>
              <a:t>le renforcement </a:t>
            </a:r>
            <a:r>
              <a:rPr lang="fr-FR" sz="1800" dirty="0">
                <a:latin typeface="Tw Cen MT" pitchFamily="34" charset="0"/>
              </a:rPr>
              <a:t>des capacités de l'administration fiscale. </a:t>
            </a:r>
            <a:endParaRPr lang="fr-FR" sz="1800" dirty="0" smtClean="0">
              <a:latin typeface="Tw Cen MT" pitchFamily="34" charset="0"/>
            </a:endParaRPr>
          </a:p>
          <a:p>
            <a:pPr algn="just">
              <a:lnSpc>
                <a:spcPct val="100000"/>
              </a:lnSpc>
              <a:spcBef>
                <a:spcPts val="1200"/>
              </a:spcBef>
              <a:defRPr/>
            </a:pPr>
            <a:r>
              <a:rPr lang="fr-FR" sz="1800" dirty="0">
                <a:latin typeface="Tw Cen MT" pitchFamily="34" charset="0"/>
              </a:rPr>
              <a:t>La mise en œuvre du plan de modernisation a eu des effets positifs perceptibles, notamment: (i) l’utilisation des nouvelles technologies de l’information et de la communication (TIC), qui a contribué à augmenter la mobilisation des ressources et à améliorer la qualité de service aux contribuables, (ii) la gestion des litiges fiscaux à l'aide d'un système de procédures administratives et judiciaires informatisées, et (iii) l’utilisation de mécanismes de retenues à la source et d’avances qui sont indispensable pour sécuriser les recettes fiscales</a:t>
            </a:r>
            <a:r>
              <a:rPr lang="fr-FR" sz="1800" dirty="0" smtClean="0">
                <a:latin typeface="Tw Cen MT" pitchFamily="34" charset="0"/>
              </a:rPr>
              <a:t>.</a:t>
            </a:r>
            <a:endParaRPr lang="fr-FR" sz="1800" dirty="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6862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smtClean="0">
                <a:solidFill>
                  <a:srgbClr val="0070C0"/>
                </a:solidFill>
                <a:latin typeface="Tw Cen MT" panose="020B0602020104020603" pitchFamily="34" charset="0"/>
              </a:rPr>
              <a:t>1- A </a:t>
            </a:r>
            <a:r>
              <a:rPr lang="fr-CM" sz="3200" b="1" dirty="0">
                <a:solidFill>
                  <a:srgbClr val="0070C0"/>
                </a:solidFill>
                <a:latin typeface="Tw Cen MT" panose="020B0602020104020603" pitchFamily="34" charset="0"/>
              </a:rPr>
              <a:t>propos de l’APE du Cameroun : </a:t>
            </a:r>
            <a:r>
              <a:rPr lang="fr-CM" sz="3200" b="1" dirty="0" smtClean="0">
                <a:solidFill>
                  <a:srgbClr val="0070C0"/>
                </a:solidFill>
                <a:latin typeface="Tw Cen MT" panose="020B0602020104020603" pitchFamily="34" charset="0"/>
              </a:rPr>
              <a:t>    </a:t>
            </a:r>
          </a:p>
          <a:p>
            <a:pPr marL="0" lvl="1">
              <a:lnSpc>
                <a:spcPct val="90000"/>
              </a:lnSpc>
              <a:spcBef>
                <a:spcPct val="0"/>
              </a:spcBef>
            </a:pPr>
            <a:r>
              <a:rPr lang="fr-CM" sz="3200" b="1" dirty="0">
                <a:solidFill>
                  <a:srgbClr val="0070C0"/>
                </a:solidFill>
                <a:latin typeface="Tw Cen MT" panose="020B0602020104020603" pitchFamily="34" charset="0"/>
              </a:rPr>
              <a:t> </a:t>
            </a:r>
            <a:r>
              <a:rPr lang="fr-CM" sz="3200" b="1" dirty="0" smtClean="0">
                <a:solidFill>
                  <a:srgbClr val="0070C0"/>
                </a:solidFill>
                <a:latin typeface="Tw Cen MT" panose="020B0602020104020603" pitchFamily="34" charset="0"/>
              </a:rPr>
              <a:t>   Quelques </a:t>
            </a:r>
            <a:r>
              <a:rPr lang="fr-CM" sz="3200" b="1" dirty="0">
                <a:solidFill>
                  <a:srgbClr val="0070C0"/>
                </a:solidFill>
                <a:latin typeface="Tw Cen MT" panose="020B0602020104020603" pitchFamily="34" charset="0"/>
              </a:rPr>
              <a:t>rappels et faits </a:t>
            </a:r>
            <a:r>
              <a:rPr lang="fr-CM" sz="3200" b="1" dirty="0" smtClean="0">
                <a:solidFill>
                  <a:srgbClr val="0070C0"/>
                </a:solidFill>
                <a:latin typeface="Tw Cen MT" panose="020B0602020104020603" pitchFamily="34" charset="0"/>
              </a:rPr>
              <a:t>saillants (5)</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4249266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525442" y="2019866"/>
            <a:ext cx="8051078" cy="39237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FR" sz="1800" i="1" dirty="0" err="1" smtClean="0">
                <a:latin typeface="Tw Cen MT" pitchFamily="34" charset="0"/>
              </a:rPr>
              <a:t>TradeCom</a:t>
            </a:r>
            <a:r>
              <a:rPr lang="fr-FR" sz="1800" i="1" dirty="0" smtClean="0">
                <a:latin typeface="Tw Cen MT" pitchFamily="34" charset="0"/>
              </a:rPr>
              <a:t> II a accompagner le Cameroun dans le cadre du projet P050 intitulé </a:t>
            </a:r>
            <a:r>
              <a:rPr lang="fr-FR" sz="1800" b="1" i="1" dirty="0" smtClean="0">
                <a:latin typeface="Tw Cen MT" pitchFamily="34" charset="0"/>
              </a:rPr>
              <a:t>« Elaboration </a:t>
            </a:r>
            <a:r>
              <a:rPr lang="fr-FR" sz="1800" b="1" i="1" dirty="0">
                <a:latin typeface="Tw Cen MT" pitchFamily="34" charset="0"/>
              </a:rPr>
              <a:t>d’une Stratégie de mise en œuvre de l’APE du Cameroun assorti de son plan d’actions opérationnel (Etude</a:t>
            </a:r>
            <a:r>
              <a:rPr lang="fr-FR" sz="1800" b="1" i="1" dirty="0" smtClean="0">
                <a:latin typeface="Tw Cen MT" pitchFamily="34" charset="0"/>
              </a:rPr>
              <a:t>) ».</a:t>
            </a:r>
          </a:p>
          <a:p>
            <a:pPr algn="just">
              <a:lnSpc>
                <a:spcPct val="100000"/>
              </a:lnSpc>
              <a:spcBef>
                <a:spcPts val="600"/>
              </a:spcBef>
              <a:spcAft>
                <a:spcPts val="600"/>
              </a:spcAft>
              <a:defRPr/>
            </a:pPr>
            <a:r>
              <a:rPr lang="fr-FR" sz="1800" i="1" dirty="0" smtClean="0">
                <a:latin typeface="Tw Cen MT" pitchFamily="34" charset="0"/>
              </a:rPr>
              <a:t>Cet appui a permis de produire :</a:t>
            </a:r>
          </a:p>
          <a:p>
            <a:pPr lvl="1" algn="just">
              <a:lnSpc>
                <a:spcPct val="100000"/>
              </a:lnSpc>
              <a:spcBef>
                <a:spcPts val="600"/>
              </a:spcBef>
              <a:spcAft>
                <a:spcPts val="600"/>
              </a:spcAft>
              <a:defRPr/>
            </a:pPr>
            <a:r>
              <a:rPr lang="fr-FR" sz="1600" i="1" dirty="0" smtClean="0">
                <a:latin typeface="Tw Cen MT" pitchFamily="34" charset="0"/>
              </a:rPr>
              <a:t>une Stratégie nationale </a:t>
            </a:r>
            <a:r>
              <a:rPr lang="fr-FR" sz="1600" i="1" dirty="0">
                <a:latin typeface="Tw Cen MT" pitchFamily="34" charset="0"/>
              </a:rPr>
              <a:t>de mise en œuvre de l'APE Cameroun-Union Européenne assortie d'un plan d'actions </a:t>
            </a:r>
            <a:r>
              <a:rPr lang="fr-FR" sz="1600" i="1" dirty="0" smtClean="0">
                <a:latin typeface="Tw Cen MT" pitchFamily="34" charset="0"/>
              </a:rPr>
              <a:t>chiffré estimé à </a:t>
            </a:r>
            <a:r>
              <a:rPr lang="fr-FR" sz="1600" b="1" i="1" dirty="0" smtClean="0">
                <a:latin typeface="Tw Cen MT" pitchFamily="34" charset="0"/>
              </a:rPr>
              <a:t>850,97 milliards €</a:t>
            </a:r>
            <a:r>
              <a:rPr lang="fr-FR" sz="1600" i="1" dirty="0" smtClean="0">
                <a:latin typeface="Tw Cen MT" pitchFamily="34" charset="0"/>
              </a:rPr>
              <a:t>.</a:t>
            </a:r>
            <a:endParaRPr lang="fr-FR" sz="1600" i="1" dirty="0" smtClean="0">
              <a:latin typeface="Tw Cen MT" pitchFamily="34" charset="0"/>
            </a:endParaRPr>
          </a:p>
          <a:p>
            <a:pPr lvl="1" algn="just">
              <a:lnSpc>
                <a:spcPct val="100000"/>
              </a:lnSpc>
              <a:spcBef>
                <a:spcPts val="600"/>
              </a:spcBef>
              <a:spcAft>
                <a:spcPts val="600"/>
              </a:spcAft>
              <a:defRPr/>
            </a:pPr>
            <a:r>
              <a:rPr lang="fr-FR" sz="1600" i="1" dirty="0">
                <a:latin typeface="Tw Cen MT" pitchFamily="34" charset="0"/>
              </a:rPr>
              <a:t>u</a:t>
            </a:r>
            <a:r>
              <a:rPr lang="fr-FR" sz="1600" i="1" dirty="0" smtClean="0">
                <a:latin typeface="Tw Cen MT" pitchFamily="34" charset="0"/>
              </a:rPr>
              <a:t>n bilan de </a:t>
            </a:r>
            <a:r>
              <a:rPr lang="fr-FR" sz="1600" i="1" dirty="0">
                <a:latin typeface="Tw Cen MT" pitchFamily="34" charset="0"/>
              </a:rPr>
              <a:t>la mise en œuvre de l’APE Cameroun - Union </a:t>
            </a:r>
            <a:r>
              <a:rPr lang="fr-FR" sz="1600" i="1" dirty="0" smtClean="0">
                <a:latin typeface="Tw Cen MT" pitchFamily="34" charset="0"/>
              </a:rPr>
              <a:t>Européenne. Il s’agit d’une revue complète par article de l’Accord. </a:t>
            </a:r>
            <a:endParaRPr lang="fr-FR" sz="1600" i="1" dirty="0">
              <a:latin typeface="Tw Cen MT" pitchFamily="34" charset="0"/>
            </a:endParaRPr>
          </a:p>
          <a:p>
            <a:pPr lvl="1" algn="just">
              <a:lnSpc>
                <a:spcPct val="100000"/>
              </a:lnSpc>
              <a:spcBef>
                <a:spcPts val="600"/>
              </a:spcBef>
              <a:spcAft>
                <a:spcPts val="600"/>
              </a:spcAft>
              <a:defRPr/>
            </a:pPr>
            <a:r>
              <a:rPr lang="fr-FR" sz="1600" i="1" dirty="0">
                <a:latin typeface="Tw Cen MT" pitchFamily="34" charset="0"/>
              </a:rPr>
              <a:t>u</a:t>
            </a:r>
            <a:r>
              <a:rPr lang="fr-FR" sz="1600" i="1" dirty="0" smtClean="0">
                <a:latin typeface="Tw Cen MT" pitchFamily="34" charset="0"/>
              </a:rPr>
              <a:t>ne matrice </a:t>
            </a:r>
            <a:r>
              <a:rPr lang="fr-FR" sz="1600" i="1" dirty="0">
                <a:latin typeface="Tw Cen MT" pitchFamily="34" charset="0"/>
              </a:rPr>
              <a:t>récapitulative des clauses de rendez-vous figurant dans le corpus de l’APE d’étape Cameroun-Union européenne</a:t>
            </a:r>
            <a:r>
              <a:rPr lang="fr-FR" sz="1600" i="1" dirty="0" smtClean="0">
                <a:latin typeface="Tw Cen MT" pitchFamily="34" charset="0"/>
              </a:rPr>
              <a:t>.</a:t>
            </a:r>
            <a:r>
              <a:rPr lang="fr-CM" sz="1600" i="1" dirty="0">
                <a:latin typeface="Tw Cen MT" pitchFamily="34" charset="0"/>
              </a:rPr>
              <a:t> </a:t>
            </a:r>
            <a:endParaRPr lang="fr-CM" sz="1600" i="1" dirty="0" smtClean="0">
              <a:latin typeface="Tw Cen MT" pitchFamily="34" charset="0"/>
            </a:endParaRPr>
          </a:p>
          <a:p>
            <a:pPr algn="just">
              <a:lnSpc>
                <a:spcPct val="100000"/>
              </a:lnSpc>
              <a:spcBef>
                <a:spcPts val="1200"/>
              </a:spcBef>
              <a:spcAft>
                <a:spcPts val="600"/>
              </a:spcAft>
              <a:defRPr/>
            </a:pPr>
            <a:r>
              <a:rPr lang="fr-CM" sz="1800" i="1" dirty="0" smtClean="0">
                <a:latin typeface="Tw Cen MT" pitchFamily="34" charset="0"/>
              </a:rPr>
              <a:t>Sur </a:t>
            </a:r>
            <a:r>
              <a:rPr lang="fr-CM" sz="1800" i="1" dirty="0">
                <a:latin typeface="Tw Cen MT" pitchFamily="34" charset="0"/>
              </a:rPr>
              <a:t>la base des éléments disponibles, le Cameroun rédige un document de plaidoyer.</a:t>
            </a:r>
            <a:endParaRPr lang="fr-FR" sz="1800" i="1" dirty="0">
              <a:latin typeface="Tw Cen MT" pitchFamily="34" charset="0"/>
            </a:endParaRPr>
          </a:p>
          <a:p>
            <a:pPr algn="just">
              <a:lnSpc>
                <a:spcPct val="100000"/>
              </a:lnSpc>
              <a:spcBef>
                <a:spcPts val="1200"/>
              </a:spcBef>
              <a:spcAft>
                <a:spcPts val="600"/>
              </a:spcAft>
              <a:defRPr/>
            </a:pPr>
            <a:endParaRPr lang="fr-FR" sz="1800" i="1" dirty="0">
              <a:latin typeface="Tw Cen MT" pitchFamily="34" charset="0"/>
            </a:endParaRP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6862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a:solidFill>
                  <a:srgbClr val="0070C0"/>
                </a:solidFill>
                <a:latin typeface="Tw Cen MT" panose="020B0602020104020603" pitchFamily="34" charset="0"/>
              </a:rPr>
              <a:t>2</a:t>
            </a:r>
            <a:r>
              <a:rPr lang="fr-CM" sz="3200" b="1" dirty="0" smtClean="0">
                <a:solidFill>
                  <a:srgbClr val="0070C0"/>
                </a:solidFill>
                <a:latin typeface="Tw Cen MT" panose="020B0602020104020603" pitchFamily="34" charset="0"/>
              </a:rPr>
              <a:t>- Résultats/Produits de l’accompagnement de TradeCom II (1)</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114946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1491189" y="228600"/>
            <a:ext cx="5321987"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rgbClr val="0070C0"/>
                </a:solidFill>
                <a:latin typeface="Tw Cen MT" panose="020B0602020104020603" pitchFamily="34" charset="0"/>
              </a:rPr>
              <a:t>Plan de la présentation</a:t>
            </a:r>
            <a:endParaRPr lang="fr-FR" sz="3600" b="1" dirty="0">
              <a:solidFill>
                <a:srgbClr val="0070C0"/>
              </a:solidFill>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 y="0"/>
            <a:ext cx="9144000" cy="60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contenu 2"/>
          <p:cNvSpPr txBox="1">
            <a:spLocks/>
          </p:cNvSpPr>
          <p:nvPr/>
        </p:nvSpPr>
        <p:spPr>
          <a:xfrm>
            <a:off x="464026" y="2231411"/>
            <a:ext cx="8250068" cy="33982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1200"/>
              </a:spcBef>
              <a:spcAft>
                <a:spcPts val="600"/>
              </a:spcAft>
              <a:defRPr/>
            </a:pPr>
            <a:r>
              <a:rPr lang="fr-CM" sz="2000" i="1" dirty="0" smtClean="0">
                <a:latin typeface="Tw Cen MT" pitchFamily="34" charset="0"/>
              </a:rPr>
              <a:t>Il est important de relever qu’à la conception du programme, il existe une </a:t>
            </a:r>
            <a:r>
              <a:rPr lang="fr-CM" sz="2000" b="1" i="1" dirty="0" smtClean="0">
                <a:latin typeface="Tw Cen MT" pitchFamily="34" charset="0"/>
              </a:rPr>
              <a:t>grande volonté de flexibilité </a:t>
            </a:r>
            <a:r>
              <a:rPr lang="fr-CM" sz="2000" i="1" dirty="0" smtClean="0">
                <a:latin typeface="Tw Cen MT" pitchFamily="34" charset="0"/>
              </a:rPr>
              <a:t>pour la réalisation des appuis.  </a:t>
            </a:r>
            <a:endParaRPr lang="fr-FR" sz="2000" i="1" dirty="0">
              <a:latin typeface="Tw Cen MT" pitchFamily="34" charset="0"/>
            </a:endParaRPr>
          </a:p>
          <a:p>
            <a:pPr algn="just">
              <a:lnSpc>
                <a:spcPct val="100000"/>
              </a:lnSpc>
              <a:spcBef>
                <a:spcPts val="1200"/>
              </a:spcBef>
              <a:spcAft>
                <a:spcPts val="600"/>
              </a:spcAft>
              <a:defRPr/>
            </a:pPr>
            <a:r>
              <a:rPr lang="fr-FR" sz="2000" i="1" dirty="0">
                <a:latin typeface="Tw Cen MT" pitchFamily="34" charset="0"/>
              </a:rPr>
              <a:t>Appropriation du besoin (</a:t>
            </a:r>
            <a:r>
              <a:rPr lang="fr-FR" sz="2000" i="1" dirty="0" err="1" smtClean="0">
                <a:latin typeface="Tw Cen MT" pitchFamily="34" charset="0"/>
              </a:rPr>
              <a:t>ownership</a:t>
            </a:r>
            <a:r>
              <a:rPr lang="fr-FR" sz="2000" i="1" dirty="0" smtClean="0">
                <a:latin typeface="Tw Cen MT" pitchFamily="34" charset="0"/>
              </a:rPr>
              <a:t>) par le bénéficiaire : depuis la demande en passant par l’élaboration des termes de référence, la supervision de la mission et du travail l’assistant technique, etc… </a:t>
            </a:r>
            <a:r>
              <a:rPr lang="fr-FR" sz="2000" b="1" i="1" dirty="0" smtClean="0">
                <a:latin typeface="Tw Cen MT" pitchFamily="34" charset="0"/>
              </a:rPr>
              <a:t>le bénéficiaire est au cœur du système</a:t>
            </a:r>
            <a:r>
              <a:rPr lang="fr-FR" sz="2000" i="1" dirty="0" smtClean="0">
                <a:latin typeface="Tw Cen MT" pitchFamily="34" charset="0"/>
              </a:rPr>
              <a:t>.</a:t>
            </a:r>
          </a:p>
          <a:p>
            <a:pPr algn="just">
              <a:lnSpc>
                <a:spcPct val="100000"/>
              </a:lnSpc>
              <a:spcBef>
                <a:spcPts val="1200"/>
              </a:spcBef>
              <a:spcAft>
                <a:spcPts val="600"/>
              </a:spcAft>
              <a:defRPr/>
            </a:pPr>
            <a:r>
              <a:rPr lang="fr-FR" sz="2000" b="1" i="1" dirty="0" smtClean="0">
                <a:latin typeface="Tw Cen MT" pitchFamily="34" charset="0"/>
              </a:rPr>
              <a:t>Approche participative </a:t>
            </a:r>
            <a:r>
              <a:rPr lang="fr-FR" sz="2000" i="1" dirty="0" smtClean="0">
                <a:latin typeface="Tw Cen MT" pitchFamily="34" charset="0"/>
              </a:rPr>
              <a:t>avec une implication des acteurs concernés : </a:t>
            </a:r>
          </a:p>
          <a:p>
            <a:pPr algn="just">
              <a:lnSpc>
                <a:spcPct val="100000"/>
              </a:lnSpc>
              <a:spcBef>
                <a:spcPts val="1200"/>
              </a:spcBef>
              <a:spcAft>
                <a:spcPts val="600"/>
              </a:spcAft>
              <a:defRPr/>
            </a:pPr>
            <a:r>
              <a:rPr lang="fr-FR" sz="2000" b="1" i="1" dirty="0" smtClean="0">
                <a:latin typeface="Tw Cen MT" pitchFamily="34" charset="0"/>
              </a:rPr>
              <a:t>Suivi périodique </a:t>
            </a:r>
            <a:r>
              <a:rPr lang="fr-FR" sz="2000" i="1" dirty="0" smtClean="0">
                <a:latin typeface="Tw Cen MT" pitchFamily="34" charset="0"/>
              </a:rPr>
              <a:t>du projet par l’</a:t>
            </a:r>
            <a:r>
              <a:rPr lang="fr-FR" sz="2000" i="1" dirty="0">
                <a:latin typeface="Tw Cen MT" pitchFamily="34" charset="0"/>
              </a:rPr>
              <a:t>é</a:t>
            </a:r>
            <a:r>
              <a:rPr lang="fr-FR" sz="2000" i="1" dirty="0" smtClean="0">
                <a:latin typeface="Tw Cen MT" pitchFamily="34" charset="0"/>
              </a:rPr>
              <a:t>quipe </a:t>
            </a:r>
            <a:r>
              <a:rPr lang="fr-FR" sz="2000" i="1" dirty="0" err="1" smtClean="0">
                <a:latin typeface="Tw Cen MT" pitchFamily="34" charset="0"/>
              </a:rPr>
              <a:t>TradeCom</a:t>
            </a:r>
            <a:r>
              <a:rPr lang="fr-FR" sz="2000" i="1" dirty="0" smtClean="0">
                <a:latin typeface="Tw Cen MT" pitchFamily="34" charset="0"/>
              </a:rPr>
              <a:t> II : disponibilité, présence d’interlocuteur.</a:t>
            </a:r>
          </a:p>
        </p:txBody>
      </p:sp>
      <p:pic>
        <p:nvPicPr>
          <p:cNvPr id="9" name="Picture 30"/>
          <p:cNvPicPr/>
          <p:nvPr/>
        </p:nvPicPr>
        <p:blipFill>
          <a:blip r:embed="rId3">
            <a:extLst>
              <a:ext uri="{28A0092B-C50C-407E-A947-70E740481C1C}">
                <a14:useLocalDpi xmlns:a14="http://schemas.microsoft.com/office/drawing/2010/main" val="0"/>
              </a:ext>
            </a:extLst>
          </a:blip>
          <a:srcRect/>
          <a:stretch>
            <a:fillRect/>
          </a:stretch>
        </p:blipFill>
        <p:spPr bwMode="auto">
          <a:xfrm>
            <a:off x="729492" y="350861"/>
            <a:ext cx="828675" cy="600075"/>
          </a:xfrm>
          <a:prstGeom prst="rect">
            <a:avLst/>
          </a:prstGeom>
          <a:solidFill>
            <a:srgbClr val="FFFFFF"/>
          </a:solidFill>
          <a:ln>
            <a:noFill/>
          </a:ln>
        </p:spPr>
      </p:pic>
      <p:pic>
        <p:nvPicPr>
          <p:cNvPr id="11" name="Picture 31" descr="X:\TRADECOM II\Communication&amp;Visibility\Logo\LOGO MOTT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4152" y="310558"/>
            <a:ext cx="2066925" cy="600075"/>
          </a:xfrm>
          <a:prstGeom prst="rect">
            <a:avLst/>
          </a:prstGeom>
          <a:noFill/>
          <a:ln>
            <a:noFill/>
          </a:ln>
        </p:spPr>
      </p:pic>
      <p:pic>
        <p:nvPicPr>
          <p:cNvPr id="13" name="Picture 32"/>
          <p:cNvPicPr/>
          <p:nvPr/>
        </p:nvPicPr>
        <p:blipFill>
          <a:blip r:embed="rId5">
            <a:extLst>
              <a:ext uri="{28A0092B-C50C-407E-A947-70E740481C1C}">
                <a14:useLocalDpi xmlns:a14="http://schemas.microsoft.com/office/drawing/2010/main" val="0"/>
              </a:ext>
            </a:extLst>
          </a:blip>
          <a:srcRect/>
          <a:stretch>
            <a:fillRect/>
          </a:stretch>
        </p:blipFill>
        <p:spPr bwMode="auto">
          <a:xfrm>
            <a:off x="7554493" y="427204"/>
            <a:ext cx="771525" cy="571500"/>
          </a:xfrm>
          <a:prstGeom prst="rect">
            <a:avLst/>
          </a:prstGeom>
          <a:solidFill>
            <a:srgbClr val="FFFFFF"/>
          </a:solidFill>
          <a:ln>
            <a:noFill/>
          </a:ln>
        </p:spPr>
      </p:pic>
      <p:sp>
        <p:nvSpPr>
          <p:cNvPr id="14" name="Titre 1"/>
          <p:cNvSpPr txBox="1">
            <a:spLocks/>
          </p:cNvSpPr>
          <p:nvPr/>
        </p:nvSpPr>
        <p:spPr>
          <a:xfrm>
            <a:off x="600494" y="1068626"/>
            <a:ext cx="7956645" cy="10263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fr-CM" sz="3200" b="1" dirty="0">
                <a:solidFill>
                  <a:srgbClr val="0070C0"/>
                </a:solidFill>
                <a:latin typeface="Tw Cen MT" panose="020B0602020104020603" pitchFamily="34" charset="0"/>
              </a:rPr>
              <a:t>2</a:t>
            </a:r>
            <a:r>
              <a:rPr lang="fr-CM" sz="3200" b="1" dirty="0" smtClean="0">
                <a:solidFill>
                  <a:srgbClr val="0070C0"/>
                </a:solidFill>
                <a:latin typeface="Tw Cen MT" panose="020B0602020104020603" pitchFamily="34" charset="0"/>
              </a:rPr>
              <a:t>- Résultats/Produits de l’accompagnement de TradeCom II (2) : Bonnes pratiques</a:t>
            </a:r>
            <a:endParaRPr lang="fr-CM" sz="3200" b="1" dirty="0">
              <a:solidFill>
                <a:srgbClr val="0070C0"/>
              </a:solidFill>
              <a:latin typeface="Tw Cen MT" panose="020B0602020104020603" pitchFamily="34" charset="0"/>
            </a:endParaRPr>
          </a:p>
        </p:txBody>
      </p:sp>
      <p:grpSp>
        <p:nvGrpSpPr>
          <p:cNvPr id="16" name="Groupe 15"/>
          <p:cNvGrpSpPr/>
          <p:nvPr/>
        </p:nvGrpSpPr>
        <p:grpSpPr>
          <a:xfrm>
            <a:off x="8008570" y="6072506"/>
            <a:ext cx="829529" cy="258504"/>
            <a:chOff x="7493204" y="1422337"/>
            <a:chExt cx="829529" cy="258504"/>
          </a:xfrm>
        </p:grpSpPr>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93204" y="1422337"/>
              <a:ext cx="382912" cy="255495"/>
            </a:xfrm>
            <a:prstGeom prst="rect">
              <a:avLst/>
            </a:prstGeom>
          </p:spPr>
        </p:pic>
        <p:pic>
          <p:nvPicPr>
            <p:cNvPr id="18" name="Imag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38322" y="1426365"/>
              <a:ext cx="384411" cy="254476"/>
            </a:xfrm>
            <a:prstGeom prst="rect">
              <a:avLst/>
            </a:prstGeom>
          </p:spPr>
        </p:pic>
      </p:grpSp>
    </p:spTree>
    <p:extLst>
      <p:ext uri="{BB962C8B-B14F-4D97-AF65-F5344CB8AC3E}">
        <p14:creationId xmlns:p14="http://schemas.microsoft.com/office/powerpoint/2010/main" val="431050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1493</TotalTime>
  <Words>1567</Words>
  <Application>Microsoft Office PowerPoint</Application>
  <PresentationFormat>Affichage à l'écran (4:3)</PresentationFormat>
  <Paragraphs>146</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CHEF-CREA</dc:creator>
  <cp:lastModifiedBy>Martial TCHOUDJANG</cp:lastModifiedBy>
  <cp:revision>56</cp:revision>
  <cp:lastPrinted>2020-01-31T14:51:47Z</cp:lastPrinted>
  <dcterms:created xsi:type="dcterms:W3CDTF">2017-04-24T12:06:40Z</dcterms:created>
  <dcterms:modified xsi:type="dcterms:W3CDTF">2020-01-31T16:42:07Z</dcterms:modified>
</cp:coreProperties>
</file>